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6"/>
    <p:restoredTop sz="94687"/>
  </p:normalViewPr>
  <p:slideViewPr>
    <p:cSldViewPr snapToGrid="0">
      <p:cViewPr>
        <p:scale>
          <a:sx n="153" d="100"/>
          <a:sy n="153" d="100"/>
        </p:scale>
        <p:origin x="3360" y="1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Одна банковско-платёжная компания, название конфиденциально. 100 стран относится к платёжному бизнесу, 31 страна к личным проектам. Interise Group: 27 направлений и команд. Альфа-Банк: соруководитель цифровой трансформации и CPO стратегии; советник председателя СД. Райффайзенбанк: руководство прямыми продажами, развитие CRM и интеграция клиентских процессов с Импэксбанком. ANIF и X8Team: фактологическая основа BIO и реестр C048, C078.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Показатель 150+ компаний подтверждён автором в фактологической основе BIO. Логотипы обозначают проектный опыт, а не текущие партнёрства.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slide screenshot supplied by the author on 2 November 2026. Updated wording and typography to match the current BIO. Editable text and 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C001–C006; C037–C038 in Aleksei_Veretenov_Website_Content_FINAL_RU_EN_2026-11-02.xlsx. The Alfa-Bank roles differed by market.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C013, C022, C046, C002. Visa and Finik: author’s clarifications of 2 November 2026 and the payment-industry profile prepared for Baku. Logo sources: https://alsep.kz/; https://www.finik.kg/; https://kwikpay.ru/about/licenses; Wikimedia Commons (Visa and Mastercard original artwork).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C083, C049, C073. Corporate and Armenia acceleration and participation in fintech associations/juries: author’s clarifications, 1 November 2026. Association names and corporate accelerator names are not asserted. FINNEXT: https://award.finnext.ru/. Author’s clarification of 2 November 2026: 2,500+ fintech companies passed through bank/fund pipelines with stages from analysis to acquisition and integration. The figure is the total pipeline, not 2,500 completed acquisitions. FINNEXT annual selection: 300–400 CIS companies.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Ural FD historical logo: https://banksdaily.com/rus/logo/l1108.gif. Cases C017, C018, C020, C008, C007. Eldik logo: https://cis.visa.com/visa-in-kyrgyzstan.html. PFIG = Perm Financial and Industrial Group. The 118 initiatives were proposed, not all implemented.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Основа</a:t>
            </a:r>
            <a:r>
              <a:rPr dirty="0"/>
              <a:t>: </a:t>
            </a:r>
            <a:r>
              <a:rPr dirty="0" err="1"/>
              <a:t>реестр</a:t>
            </a:r>
            <a:r>
              <a:rPr dirty="0"/>
              <a:t> </a:t>
            </a:r>
            <a:r>
              <a:rPr dirty="0" err="1"/>
              <a:t>кейсов</a:t>
            </a:r>
            <a:r>
              <a:rPr dirty="0"/>
              <a:t> Aleksei_Veretenov_Website_Content_RU_EN_ANIF_Videos_FINAL_2026-10-14.xlsx; </a:t>
            </a:r>
            <a:r>
              <a:rPr dirty="0" err="1"/>
              <a:t>фактологическая</a:t>
            </a:r>
            <a:r>
              <a:rPr dirty="0"/>
              <a:t> </a:t>
            </a:r>
            <a:r>
              <a:rPr dirty="0" err="1"/>
              <a:t>основа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27.10.2026; </a:t>
            </a:r>
            <a:r>
              <a:rPr dirty="0" err="1"/>
              <a:t>уточнения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02.11.2026. Логотипы </a:t>
            </a:r>
            <a:r>
              <a:rPr dirty="0" err="1"/>
              <a:t>исходного</a:t>
            </a:r>
            <a:r>
              <a:rPr dirty="0"/>
              <a:t> </a:t>
            </a:r>
            <a:r>
              <a:rPr dirty="0" err="1"/>
              <a:t>портфеля</a:t>
            </a:r>
            <a:r>
              <a:rPr dirty="0"/>
              <a:t>: Veretenov BIO GOS </a:t>
            </a:r>
            <a:r>
              <a:rPr dirty="0" err="1"/>
              <a:t>level.pptx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28.10.2026. </a:t>
            </a:r>
          </a:p>
          <a:p>
            <a:r>
              <a:rPr dirty="0"/>
              <a:t>Cases C009, C010, C011, C021, C097; supply chain author’s clarifications in BIO fact base. TBC logo: https://</a:t>
            </a:r>
            <a:r>
              <a:rPr dirty="0" err="1"/>
              <a:t>www.creationinvestments.com</a:t>
            </a:r>
            <a:r>
              <a:rPr dirty="0"/>
              <a:t>/portfolio/.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C048, C049, C078. ANIF and ARFI roles are historical professional experience, not current appointments.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C055–C058 and BIO fact base: the team attribution is retained for SIBUR and Severstal.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C051–C054. The 46 initiatives are a growth portfolio with an implementation plan, not a claim that all 46 were completed.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C048–C049, C069–C071 and BIO fact base. Central-bank formats differed by country. ARFI and Tatarstan Resident Card logos supplied by the author on 2 November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 C074 and BIO fact base. Kyrgyzstan, KRSU and Mancho School Mini MBA: author’s clarification, 2 November 2026. Matena logo: https://matena.am/.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C072, C075, C085. Author’s clarifications of 2 November 2026: remove UNLV, use the supplied Dreamspace logo. KRSU: https://www.krsu.kg/. Eldik: Visa Kyrgyzstan bank directory.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Основа</a:t>
            </a:r>
            <a:r>
              <a:rPr dirty="0"/>
              <a:t>: </a:t>
            </a:r>
            <a:r>
              <a:rPr dirty="0" err="1"/>
              <a:t>реестр</a:t>
            </a:r>
            <a:r>
              <a:rPr dirty="0"/>
              <a:t> </a:t>
            </a:r>
            <a:r>
              <a:rPr dirty="0" err="1"/>
              <a:t>кейсов</a:t>
            </a:r>
            <a:r>
              <a:rPr dirty="0"/>
              <a:t> Aleksei_Veretenov_Website_Content_RU_EN_ANIF_Videos_FINAL_2026-10-14.xlsx; </a:t>
            </a:r>
            <a:r>
              <a:rPr dirty="0" err="1"/>
              <a:t>фактологическая</a:t>
            </a:r>
            <a:r>
              <a:rPr dirty="0"/>
              <a:t> </a:t>
            </a:r>
            <a:r>
              <a:rPr dirty="0" err="1"/>
              <a:t>основа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27.10.2026; </a:t>
            </a:r>
            <a:r>
              <a:rPr dirty="0" err="1"/>
              <a:t>уточнения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02.11.2026. Логотипы </a:t>
            </a:r>
            <a:r>
              <a:rPr dirty="0" err="1"/>
              <a:t>исходного</a:t>
            </a:r>
            <a:r>
              <a:rPr dirty="0"/>
              <a:t> </a:t>
            </a:r>
            <a:r>
              <a:rPr dirty="0" err="1"/>
              <a:t>портфеля</a:t>
            </a:r>
            <a:r>
              <a:rPr dirty="0"/>
              <a:t>: Veretenov BIO GOS </a:t>
            </a:r>
            <a:r>
              <a:rPr dirty="0" err="1"/>
              <a:t>level.pptx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28.10.2026. </a:t>
            </a:r>
          </a:p>
          <a:p>
            <a:r>
              <a:rPr dirty="0"/>
              <a:t>Cases C092, C095, C096, C082. The 17 countries describe the broader research practice across the index </a:t>
            </a:r>
            <a:r>
              <a:rPr dirty="0" err="1"/>
              <a:t>programmes</a:t>
            </a:r>
            <a:r>
              <a:rPr dirty="0"/>
              <a:t>, per the author’s latest clarification, rather than 17 countries for GCCI alone. The first </a:t>
            </a:r>
            <a:r>
              <a:rPr dirty="0" err="1"/>
              <a:t>programme</a:t>
            </a:r>
            <a:r>
              <a:rPr dirty="0"/>
              <a:t> is labelled CEI in the BIO series and CXEI in the case register. Country flags removed at the author’s request.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Основа</a:t>
            </a:r>
            <a:r>
              <a:rPr dirty="0"/>
              <a:t>: </a:t>
            </a:r>
            <a:r>
              <a:rPr dirty="0" err="1"/>
              <a:t>реестр</a:t>
            </a:r>
            <a:r>
              <a:rPr dirty="0"/>
              <a:t> </a:t>
            </a:r>
            <a:r>
              <a:rPr dirty="0" err="1"/>
              <a:t>кейсов</a:t>
            </a:r>
            <a:r>
              <a:rPr dirty="0"/>
              <a:t> Aleksei_Veretenov_Website_Content_RU_EN_ANIF_Videos_FINAL_2026-10-14.xlsx; </a:t>
            </a:r>
            <a:r>
              <a:rPr dirty="0" err="1"/>
              <a:t>фактологическая</a:t>
            </a:r>
            <a:r>
              <a:rPr dirty="0"/>
              <a:t> </a:t>
            </a:r>
            <a:r>
              <a:rPr dirty="0" err="1"/>
              <a:t>основа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27.10.2026; </a:t>
            </a:r>
            <a:r>
              <a:rPr dirty="0" err="1"/>
              <a:t>уточнения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02.11.2026. Логотипы </a:t>
            </a:r>
            <a:r>
              <a:rPr dirty="0" err="1"/>
              <a:t>исходного</a:t>
            </a:r>
            <a:r>
              <a:rPr dirty="0"/>
              <a:t> </a:t>
            </a:r>
            <a:r>
              <a:rPr dirty="0" err="1"/>
              <a:t>портфеля</a:t>
            </a:r>
            <a:r>
              <a:rPr dirty="0"/>
              <a:t>: Veretenov BIO GOS </a:t>
            </a:r>
            <a:r>
              <a:rPr dirty="0" err="1"/>
              <a:t>level.pptx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28.10.2026. </a:t>
            </a:r>
          </a:p>
          <a:p>
            <a:r>
              <a:rPr dirty="0"/>
              <a:t>The management, advisory, board and entrepreneurial roles partly overlapped. Consultant experience is the integrating perspective, not a fourth shadow in the source image. Layout and text updated at the author’s request, 2 November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47DE774-D114-49B8-8C30-A5949F140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DF88100-95FC-4065-A08C-DDE37686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66E53D5-F716-4320-841A-E68AE90E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D6507E5-FAC9-4EA9-8B76-E972F2756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DD51199F-62D9-40D6-B259-A326D4C67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CA50EA13-D792-4208-96E7-3032E5B0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9DC4C12-9544-4A12-8D85-21DCA8C13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AB7F44C-5ECD-4C38-B497-A1E48177A31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72D45E3-D700-41DF-B013-C47C74173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B8B40FD-C4FD-4513-A496-449D9E8BE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veretenov.com" TargetMode="External"/><Relationship Id="rId4" Type="http://schemas.openxmlformats.org/officeDocument/2006/relationships/hyperlink" Target="https://www.linkedin.com/in/aoveretenov/" TargetMode="External"/><Relationship Id="rId5" Type="http://schemas.openxmlformats.org/officeDocument/2006/relationships/image" Target="../media/image11.png"/><Relationship Id="rId6" Type="http://schemas.openxmlformats.org/officeDocument/2006/relationships/hyperlink" Target="https://t.me/aoveretenov" TargetMode="External"/><Relationship Id="rId7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Relationship Id="rId4" Type="http://schemas.openxmlformats.org/officeDocument/2006/relationships/image" Target="../media/image8.png"/><Relationship Id="rId5" Type="http://schemas.openxmlformats.org/officeDocument/2006/relationships/image" Target="../media/image18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2.png"/><Relationship Id="rId6" Type="http://schemas.openxmlformats.org/officeDocument/2006/relationships/image" Target="../media/image37.png"/><Relationship Id="rId7" Type="http://schemas.openxmlformats.org/officeDocument/2006/relationships/image" Target="../media/image4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humanai.ru/blog/deklaracia-chelovekocentrichnosti_2017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Алексей Веретенов">
            <a:extLst>
              <a:ext uri="{FF2B5EF4-FFF2-40B4-BE49-F238E27FC236}">
                <a16:creationId xmlns:a16="http://schemas.microsoft.com/office/drawing/2014/main" id="{EA80F21F-AA6B-49D5-896A-C373864C8A58}"/>
              </a:ext>
            </a:extLst>
          </p:cNvPr>
          <p:cNvSpPr>
            <a:spLocks noGrp="1"/>
          </p:cNvSpPr>
          <p:nvPr/>
        </p:nvSpPr>
        <p:spPr>
          <a:xfrm>
            <a:off x="590550" y="466725"/>
            <a:ext cx="7096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2" name="Международный банкир">
            <a:extLst>
              <a:ext uri="{FF2B5EF4-FFF2-40B4-BE49-F238E27FC236}">
                <a16:creationId xmlns:a16="http://schemas.microsoft.com/office/drawing/2014/main" id="{1E53511A-F30B-41CC-A0F8-61CABC6B9A6C}"/>
              </a:ext>
            </a:extLst>
          </p:cNvPr>
          <p:cNvSpPr>
            <a:spLocks noGrp="1"/>
          </p:cNvSpPr>
          <p:nvPr/>
        </p:nvSpPr>
        <p:spPr>
          <a:xfrm>
            <a:off x="590550" y="1362075"/>
            <a:ext cx="7096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Международный банкир</a:t>
            </a:r>
          </a:p>
        </p:txBody>
      </p:sp>
      <p:sp>
        <p:nvSpPr>
          <p:cNvPr id="3" name="Председатель совета директоров банковско-платёжной B2B-">
            <a:extLst>
              <a:ext uri="{FF2B5EF4-FFF2-40B4-BE49-F238E27FC236}">
                <a16:creationId xmlns:a16="http://schemas.microsoft.com/office/drawing/2014/main" id="{4F2517EB-A43F-458C-A96D-7045E821B501}"/>
              </a:ext>
            </a:extLst>
          </p:cNvPr>
          <p:cNvSpPr>
            <a:spLocks noGrp="1"/>
          </p:cNvSpPr>
          <p:nvPr/>
        </p:nvSpPr>
        <p:spPr>
          <a:xfrm>
            <a:off x="590550" y="1838325"/>
            <a:ext cx="7096125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Председатель совета директоров банковско-платёжной B2B-компании.  Платёжный бизнес в 100 странах</a:t>
            </a:r>
          </a:p>
        </p:txBody>
      </p:sp>
      <p:sp>
        <p:nvSpPr>
          <p:cNvPr id="4" name="Управляющий партнёр Senteo Inc. (США)">
            <a:extLst>
              <a:ext uri="{FF2B5EF4-FFF2-40B4-BE49-F238E27FC236}">
                <a16:creationId xmlns:a16="http://schemas.microsoft.com/office/drawing/2014/main" id="{D636B343-EE2F-4A9A-8C1A-55181BA673E4}"/>
              </a:ext>
            </a:extLst>
          </p:cNvPr>
          <p:cNvSpPr>
            <a:spLocks noGrp="1"/>
          </p:cNvSpPr>
          <p:nvPr/>
        </p:nvSpPr>
        <p:spPr>
          <a:xfrm>
            <a:off x="590550" y="2938897"/>
            <a:ext cx="7096125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Управляющий партнёр Senteo Inc. (США)</a:t>
            </a:r>
          </a:p>
        </p:txBody>
      </p:sp>
      <p:sp>
        <p:nvSpPr>
          <p:cNvPr id="5" name="Глобальный мандат.  CEO «Сентео Восток».">
            <a:extLst>
              <a:ext uri="{FF2B5EF4-FFF2-40B4-BE49-F238E27FC236}">
                <a16:creationId xmlns:a16="http://schemas.microsoft.com/office/drawing/2014/main" id="{DAEFB806-30D5-4210-8C91-9D26181E19BE}"/>
              </a:ext>
            </a:extLst>
          </p:cNvPr>
          <p:cNvSpPr>
            <a:spLocks noGrp="1"/>
          </p:cNvSpPr>
          <p:nvPr/>
        </p:nvSpPr>
        <p:spPr>
          <a:xfrm>
            <a:off x="590550" y="3319897"/>
            <a:ext cx="709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Глобальный мандат.  CEO «Сентео Восток».</a:t>
            </a:r>
          </a:p>
        </p:txBody>
      </p:sp>
      <p:sp>
        <p:nvSpPr>
          <p:cNvPr id="6" name="Сооснователь Interise Group">
            <a:extLst>
              <a:ext uri="{FF2B5EF4-FFF2-40B4-BE49-F238E27FC236}">
                <a16:creationId xmlns:a16="http://schemas.microsoft.com/office/drawing/2014/main" id="{FC655557-9BC3-43D3-A76C-8FAF5F20124C}"/>
              </a:ext>
            </a:extLst>
          </p:cNvPr>
          <p:cNvSpPr>
            <a:spLocks noGrp="1"/>
          </p:cNvSpPr>
          <p:nvPr/>
        </p:nvSpPr>
        <p:spPr>
          <a:xfrm>
            <a:off x="590550" y="3805672"/>
            <a:ext cx="709612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Сооснователь Interise Group</a:t>
            </a:r>
          </a:p>
        </p:txBody>
      </p:sp>
      <p:sp>
        <p:nvSpPr>
          <p:cNvPr id="7" name="27 направлений и команд с собственными CEO / CPO">
            <a:extLst>
              <a:ext uri="{FF2B5EF4-FFF2-40B4-BE49-F238E27FC236}">
                <a16:creationId xmlns:a16="http://schemas.microsoft.com/office/drawing/2014/main" id="{C7363188-A6D8-4CAD-87C0-7F8E94EE8050}"/>
              </a:ext>
            </a:extLst>
          </p:cNvPr>
          <p:cNvSpPr>
            <a:spLocks noGrp="1"/>
          </p:cNvSpPr>
          <p:nvPr/>
        </p:nvSpPr>
        <p:spPr>
          <a:xfrm>
            <a:off x="590550" y="4196197"/>
            <a:ext cx="709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27 </a:t>
            </a:r>
            <a:r>
              <a:rPr sz="15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направлений</a:t>
            </a:r>
            <a:r>
              <a:rPr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и</a:t>
            </a:r>
            <a:r>
              <a:rPr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команд</a:t>
            </a:r>
            <a:r>
              <a:rPr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с</a:t>
            </a:r>
            <a:r>
              <a:rPr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собственными</a:t>
            </a:r>
            <a:r>
              <a:rPr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CEO / CPO</a:t>
            </a:r>
          </a:p>
        </p:txBody>
      </p:sp>
      <p:sp>
        <p:nvSpPr>
          <p:cNvPr id="8" name="Совладелец бизнеса и инвестор">
            <a:extLst>
              <a:ext uri="{FF2B5EF4-FFF2-40B4-BE49-F238E27FC236}">
                <a16:creationId xmlns:a16="http://schemas.microsoft.com/office/drawing/2014/main" id="{6AB428A4-561A-4083-A629-936013F93D47}"/>
              </a:ext>
            </a:extLst>
          </p:cNvPr>
          <p:cNvSpPr>
            <a:spLocks noGrp="1"/>
          </p:cNvSpPr>
          <p:nvPr/>
        </p:nvSpPr>
        <p:spPr>
          <a:xfrm>
            <a:off x="590550" y="4767697"/>
            <a:ext cx="7096125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Совладелец</a:t>
            </a:r>
            <a:r>
              <a:rPr sz="1800" b="1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1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бизнеса </a:t>
            </a:r>
            <a:r>
              <a:rPr sz="1800" b="1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</a:t>
            </a:r>
            <a:r>
              <a:rPr sz="1800" b="1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инвестор</a:t>
            </a:r>
            <a:endParaRPr sz="1800" b="1" dirty="0">
              <a:solidFill>
                <a:srgbClr val="112D4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8D06F4-E545-4C38-B832-9F3A09DADA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70" b="7570"/>
          <a:stretch>
            <a:fillRect/>
          </a:stretch>
        </p:blipFill>
        <p:spPr>
          <a:xfrm>
            <a:off x="8248650" y="466725"/>
            <a:ext cx="3238500" cy="4191000"/>
          </a:xfrm>
          <a:prstGeom prst="rect">
            <a:avLst/>
          </a:prstGeom>
        </p:spPr>
      </p:pic>
      <p:sp>
        <p:nvSpPr>
          <p:cNvPr id="10" name="20+">
            <a:extLst>
              <a:ext uri="{FF2B5EF4-FFF2-40B4-BE49-F238E27FC236}">
                <a16:creationId xmlns:a16="http://schemas.microsoft.com/office/drawing/2014/main" id="{A66244BC-AAF3-4299-9AA1-5F6D4873E18B}"/>
              </a:ext>
            </a:extLst>
          </p:cNvPr>
          <p:cNvSpPr>
            <a:spLocks noGrp="1"/>
          </p:cNvSpPr>
          <p:nvPr/>
        </p:nvSpPr>
        <p:spPr>
          <a:xfrm>
            <a:off x="8248650" y="4714875"/>
            <a:ext cx="1143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20+</a:t>
            </a:r>
          </a:p>
        </p:txBody>
      </p:sp>
      <p:sp>
        <p:nvSpPr>
          <p:cNvPr id="11" name="31">
            <a:extLst>
              <a:ext uri="{FF2B5EF4-FFF2-40B4-BE49-F238E27FC236}">
                <a16:creationId xmlns:a16="http://schemas.microsoft.com/office/drawing/2014/main" id="{C59A1A48-C10D-49AD-9856-5BCE635A2812}"/>
              </a:ext>
            </a:extLst>
          </p:cNvPr>
          <p:cNvSpPr>
            <a:spLocks noGrp="1"/>
          </p:cNvSpPr>
          <p:nvPr/>
        </p:nvSpPr>
        <p:spPr>
          <a:xfrm>
            <a:off x="9810750" y="4714875"/>
            <a:ext cx="1143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12" name="лет опыта">
            <a:extLst>
              <a:ext uri="{FF2B5EF4-FFF2-40B4-BE49-F238E27FC236}">
                <a16:creationId xmlns:a16="http://schemas.microsoft.com/office/drawing/2014/main" id="{4C1A1B6A-0CFB-40C5-83A4-E7C0202168EB}"/>
              </a:ext>
            </a:extLst>
          </p:cNvPr>
          <p:cNvSpPr>
            <a:spLocks noGrp="1"/>
          </p:cNvSpPr>
          <p:nvPr/>
        </p:nvSpPr>
        <p:spPr>
          <a:xfrm>
            <a:off x="8248650" y="5095875"/>
            <a:ext cx="14763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лет опыта</a:t>
            </a:r>
          </a:p>
        </p:txBody>
      </p:sp>
      <p:sp>
        <p:nvSpPr>
          <p:cNvPr id="13" name="страна&#10;проектов">
            <a:extLst>
              <a:ext uri="{FF2B5EF4-FFF2-40B4-BE49-F238E27FC236}">
                <a16:creationId xmlns:a16="http://schemas.microsoft.com/office/drawing/2014/main" id="{EE0FD2B9-FD05-4815-B17C-BEF3D79B260F}"/>
              </a:ext>
            </a:extLst>
          </p:cNvPr>
          <p:cNvSpPr>
            <a:spLocks noGrp="1"/>
          </p:cNvSpPr>
          <p:nvPr/>
        </p:nvSpPr>
        <p:spPr>
          <a:xfrm>
            <a:off x="9810750" y="5095875"/>
            <a:ext cx="16764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страна</a:t>
            </a:r>
          </a:p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проектов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34661D-2435-467E-A46E-0758800A3B67}"/>
              </a:ext>
            </a:extLst>
          </p:cNvPr>
          <p:cNvSpPr>
            <a:spLocks noGrp="1"/>
          </p:cNvSpPr>
          <p:nvPr/>
        </p:nvSpPr>
        <p:spPr>
          <a:xfrm>
            <a:off x="590550" y="5610225"/>
            <a:ext cx="10896600" cy="9525"/>
          </a:xfrm>
          <a:prstGeom prst="rect">
            <a:avLst/>
          </a:prstGeom>
          <a:solidFill>
            <a:srgbClr val="CBD4DC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5" name="ПРЕЖНИЙ ОПЫТ">
            <a:extLst>
              <a:ext uri="{FF2B5EF4-FFF2-40B4-BE49-F238E27FC236}">
                <a16:creationId xmlns:a16="http://schemas.microsoft.com/office/drawing/2014/main" id="{21D3A607-43AC-4D25-8452-4391D43F9B28}"/>
              </a:ext>
            </a:extLst>
          </p:cNvPr>
          <p:cNvSpPr>
            <a:spLocks noGrp="1"/>
          </p:cNvSpPr>
          <p:nvPr/>
        </p:nvSpPr>
        <p:spPr>
          <a:xfrm>
            <a:off x="590550" y="5734050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ПРЕЖНИЙ ОПЫТ</a:t>
            </a:r>
          </a:p>
        </p:txBody>
      </p:sp>
      <p:sp>
        <p:nvSpPr>
          <p:cNvPr id="16" name="Альфа-Банк: соруководитель цифровой трансформации, CPO ">
            <a:extLst>
              <a:ext uri="{FF2B5EF4-FFF2-40B4-BE49-F238E27FC236}">
                <a16:creationId xmlns:a16="http://schemas.microsoft.com/office/drawing/2014/main" id="{CF2E0BC9-F3A0-4F67-9BAC-91CD82A57230}"/>
              </a:ext>
            </a:extLst>
          </p:cNvPr>
          <p:cNvSpPr>
            <a:spLocks noGrp="1"/>
          </p:cNvSpPr>
          <p:nvPr/>
        </p:nvSpPr>
        <p:spPr>
          <a:xfrm>
            <a:off x="590550" y="5991225"/>
            <a:ext cx="3429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Альфа-Банк: соруководитель цифровой трансформации, CPO продукта «Стратегия», советник председателя СД</a:t>
            </a:r>
          </a:p>
        </p:txBody>
      </p:sp>
      <p:sp>
        <p:nvSpPr>
          <p:cNvPr id="17" name="ANIF: заместитель CEO, вице-президент по стратегии и ма">
            <a:extLst>
              <a:ext uri="{FF2B5EF4-FFF2-40B4-BE49-F238E27FC236}">
                <a16:creationId xmlns:a16="http://schemas.microsoft.com/office/drawing/2014/main" id="{15F0CED5-68EF-41B3-B40C-2514429EDE0A}"/>
              </a:ext>
            </a:extLst>
          </p:cNvPr>
          <p:cNvSpPr>
            <a:spLocks noGrp="1"/>
          </p:cNvSpPr>
          <p:nvPr/>
        </p:nvSpPr>
        <p:spPr>
          <a:xfrm>
            <a:off x="4352925" y="5991225"/>
            <a:ext cx="33147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ANIF: </a:t>
            </a:r>
            <a:r>
              <a:rPr sz="135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заместитель</a:t>
            </a:r>
            <a:r>
              <a:rPr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CEO</a:t>
            </a:r>
            <a:r>
              <a:rPr lang="en-US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инвестфонда</a:t>
            </a:r>
            <a:r>
              <a:rPr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, </a:t>
            </a:r>
            <a:r>
              <a:rPr lang="ru-RU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совет </a:t>
            </a:r>
            <a:r>
              <a:rPr lang="ru-RU" sz="135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директоров</a:t>
            </a:r>
            <a:r>
              <a:rPr lang="ru-RU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ARFI</a:t>
            </a:r>
            <a:endParaRPr sz="1350" b="0" dirty="0">
              <a:solidFill>
                <a:srgbClr val="112D4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Райффайзенбанк: прямые продажи и развитие CRM">
            <a:extLst>
              <a:ext uri="{FF2B5EF4-FFF2-40B4-BE49-F238E27FC236}">
                <a16:creationId xmlns:a16="http://schemas.microsoft.com/office/drawing/2014/main" id="{D93B2521-4213-434F-B3F7-DE02DB60EBA3}"/>
              </a:ext>
            </a:extLst>
          </p:cNvPr>
          <p:cNvSpPr>
            <a:spLocks noGrp="1"/>
          </p:cNvSpPr>
          <p:nvPr/>
        </p:nvSpPr>
        <p:spPr>
          <a:xfrm>
            <a:off x="8248650" y="599122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35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Райффайзенбанк</a:t>
            </a:r>
            <a:r>
              <a:rPr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: </a:t>
            </a:r>
            <a:r>
              <a:rPr lang="ru-RU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продажи и </a:t>
            </a:r>
            <a:r>
              <a:rPr lang="en-US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CRM, </a:t>
            </a:r>
            <a:r>
              <a:rPr lang="ru-RU"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интеграция с </a:t>
            </a:r>
            <a:r>
              <a:rPr lang="ru-RU" sz="135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Импэксбанком</a:t>
            </a:r>
            <a:endParaRPr sz="1350" b="0" dirty="0">
              <a:solidFill>
                <a:srgbClr val="112D4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01">
            <a:extLst>
              <a:ext uri="{FF2B5EF4-FFF2-40B4-BE49-F238E27FC236}">
                <a16:creationId xmlns:a16="http://schemas.microsoft.com/office/drawing/2014/main" id="{971EE30E-54D0-44F4-927A-AF02873060C6}"/>
              </a:ext>
            </a:extLst>
          </p:cNvPr>
          <p:cNvSpPr>
            <a:spLocks noGrp="1"/>
          </p:cNvSpPr>
          <p:nvPr/>
        </p:nvSpPr>
        <p:spPr>
          <a:xfrm>
            <a:off x="11144250" y="6677025"/>
            <a:ext cx="457200" cy="161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21" name="27 направлений и команд с собственными CEO / CPO">
            <a:extLst>
              <a:ext uri="{FF2B5EF4-FFF2-40B4-BE49-F238E27FC236}">
                <a16:creationId xmlns:a16="http://schemas.microsoft.com/office/drawing/2014/main" id="{55552ECE-C595-3E24-FD51-1807F4E4A23A}"/>
              </a:ext>
            </a:extLst>
          </p:cNvPr>
          <p:cNvSpPr>
            <a:spLocks noGrp="1"/>
          </p:cNvSpPr>
          <p:nvPr/>
        </p:nvSpPr>
        <p:spPr>
          <a:xfrm>
            <a:off x="590550" y="5148697"/>
            <a:ext cx="709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lang="ru-RU"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Портфель венчурных и </a:t>
            </a:r>
            <a:r>
              <a:rPr lang="en-US"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daily </a:t>
            </a:r>
            <a:r>
              <a:rPr lang="ru-RU"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проектов</a:t>
            </a:r>
            <a:endParaRPr sz="1500" b="0" dirty="0">
              <a:solidFill>
                <a:srgbClr val="53657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4088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офессиональная практика">
            <a:extLst>
              <a:ext uri="{FF2B5EF4-FFF2-40B4-BE49-F238E27FC236}">
                <a16:creationId xmlns:a16="http://schemas.microsoft.com/office/drawing/2014/main" id="{A5B1A9B3-58F0-4519-8E16-DD94D96A0734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Профессиональная практика</a:t>
            </a:r>
          </a:p>
        </p:txBody>
      </p:sp>
      <p:sp>
        <p:nvSpPr>
          <p:cNvPr id="2" name="Опыт проектов в 150+ компаниях">
            <a:extLst>
              <a:ext uri="{FF2B5EF4-FFF2-40B4-BE49-F238E27FC236}">
                <a16:creationId xmlns:a16="http://schemas.microsoft.com/office/drawing/2014/main" id="{D5B2FE83-8F44-4C25-A263-80E16D35E1D9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Опыт проектов в 150+ компаниях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C4F2373C-24B3-4A92-B0F5-A7A3409B19A3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02">
            <a:extLst>
              <a:ext uri="{FF2B5EF4-FFF2-40B4-BE49-F238E27FC236}">
                <a16:creationId xmlns:a16="http://schemas.microsoft.com/office/drawing/2014/main" id="{BC0A4C0E-6F35-430A-A464-199ABAC0856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01">
            <a:extLst>
              <a:ext uri="{FF2B5EF4-FFF2-40B4-BE49-F238E27FC236}">
                <a16:creationId xmlns:a16="http://schemas.microsoft.com/office/drawing/2014/main" id="{D85B913E-F980-49C3-AB86-2B7ED47728B7}"/>
              </a:ext>
            </a:extLst>
          </p:cNvPr>
          <p:cNvSpPr>
            <a:spLocks noGrp="1"/>
          </p:cNvSpPr>
          <p:nvPr/>
        </p:nvSpPr>
        <p:spPr>
          <a:xfrm>
            <a:off x="590550" y="2085975"/>
            <a:ext cx="857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Банки и группы&#10;компаний">
            <a:extLst>
              <a:ext uri="{FF2B5EF4-FFF2-40B4-BE49-F238E27FC236}">
                <a16:creationId xmlns:a16="http://schemas.microsoft.com/office/drawing/2014/main" id="{25D526BE-2C30-45DA-B1EE-7A552834016A}"/>
              </a:ext>
            </a:extLst>
          </p:cNvPr>
          <p:cNvSpPr>
            <a:spLocks noGrp="1"/>
          </p:cNvSpPr>
          <p:nvPr/>
        </p:nvSpPr>
        <p:spPr>
          <a:xfrm>
            <a:off x="590550" y="2590800"/>
            <a:ext cx="32385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Банки и группы</a:t>
            </a:r>
          </a:p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компаний</a:t>
            </a:r>
          </a:p>
        </p:txBody>
      </p:sp>
      <p:sp>
        <p:nvSpPr>
          <p:cNvPr id="7" name="Стратегия, бизнес-модели и трансформация.  Межотраслевы">
            <a:extLst>
              <a:ext uri="{FF2B5EF4-FFF2-40B4-BE49-F238E27FC236}">
                <a16:creationId xmlns:a16="http://schemas.microsoft.com/office/drawing/2014/main" id="{26160659-D0EC-4083-9EF0-AF0D32823AF0}"/>
              </a:ext>
            </a:extLst>
          </p:cNvPr>
          <p:cNvSpPr>
            <a:spLocks noGrp="1"/>
          </p:cNvSpPr>
          <p:nvPr/>
        </p:nvSpPr>
        <p:spPr>
          <a:xfrm>
            <a:off x="590550" y="3714750"/>
            <a:ext cx="3248025" cy="1438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Стратегия, бизнес-модели и трансформация.  Межотраслевые модели банка, телекома и других бизнесов.</a:t>
            </a:r>
          </a:p>
        </p:txBody>
      </p:sp>
      <p:sp>
        <p:nvSpPr>
          <p:cNvPr id="8" name="02">
            <a:extLst>
              <a:ext uri="{FF2B5EF4-FFF2-40B4-BE49-F238E27FC236}">
                <a16:creationId xmlns:a16="http://schemas.microsoft.com/office/drawing/2014/main" id="{AFD54254-3A50-40A5-8906-23F7A59F09BE}"/>
              </a:ext>
            </a:extLst>
          </p:cNvPr>
          <p:cNvSpPr>
            <a:spLocks noGrp="1"/>
          </p:cNvSpPr>
          <p:nvPr/>
        </p:nvSpPr>
        <p:spPr>
          <a:xfrm>
            <a:off x="4371975" y="2085975"/>
            <a:ext cx="857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Международные&#10;проекты и M&amp;A">
            <a:extLst>
              <a:ext uri="{FF2B5EF4-FFF2-40B4-BE49-F238E27FC236}">
                <a16:creationId xmlns:a16="http://schemas.microsoft.com/office/drawing/2014/main" id="{71AC968E-91D8-4619-874A-51D52BE1C8C7}"/>
              </a:ext>
            </a:extLst>
          </p:cNvPr>
          <p:cNvSpPr>
            <a:spLocks noGrp="1"/>
          </p:cNvSpPr>
          <p:nvPr/>
        </p:nvSpPr>
        <p:spPr>
          <a:xfrm>
            <a:off x="4371975" y="2590800"/>
            <a:ext cx="32385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Международные</a:t>
            </a:r>
          </a:p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проекты и M&amp;A</a:t>
            </a:r>
          </a:p>
        </p:txBody>
      </p:sp>
      <p:sp>
        <p:nvSpPr>
          <p:cNvPr id="10" name="Новые рынки, адаптация бизнес-моделей, приобретения и и">
            <a:extLst>
              <a:ext uri="{FF2B5EF4-FFF2-40B4-BE49-F238E27FC236}">
                <a16:creationId xmlns:a16="http://schemas.microsoft.com/office/drawing/2014/main" id="{AFE3A56C-55A7-4FAD-8A4C-D79D3078B949}"/>
              </a:ext>
            </a:extLst>
          </p:cNvPr>
          <p:cNvSpPr>
            <a:spLocks noGrp="1"/>
          </p:cNvSpPr>
          <p:nvPr/>
        </p:nvSpPr>
        <p:spPr>
          <a:xfrm>
            <a:off x="4371975" y="3714750"/>
            <a:ext cx="3248025" cy="1438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Новые рынки, адаптация бизнес-моделей, приобретения и интеграция активов.</a:t>
            </a:r>
          </a:p>
        </p:txBody>
      </p:sp>
      <p:sp>
        <p:nvSpPr>
          <p:cNvPr id="11" name="03">
            <a:extLst>
              <a:ext uri="{FF2B5EF4-FFF2-40B4-BE49-F238E27FC236}">
                <a16:creationId xmlns:a16="http://schemas.microsoft.com/office/drawing/2014/main" id="{FC827E94-45DD-4A4A-B8CB-50AED06C9738}"/>
              </a:ext>
            </a:extLst>
          </p:cNvPr>
          <p:cNvSpPr>
            <a:spLocks noGrp="1"/>
          </p:cNvSpPr>
          <p:nvPr/>
        </p:nvSpPr>
        <p:spPr>
          <a:xfrm>
            <a:off x="8153400" y="2085975"/>
            <a:ext cx="857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Инвестиции&#10;и капитал">
            <a:extLst>
              <a:ext uri="{FF2B5EF4-FFF2-40B4-BE49-F238E27FC236}">
                <a16:creationId xmlns:a16="http://schemas.microsoft.com/office/drawing/2014/main" id="{95CDBA15-DA4A-4B75-A97E-29EDC2662821}"/>
              </a:ext>
            </a:extLst>
          </p:cNvPr>
          <p:cNvSpPr>
            <a:spLocks noGrp="1"/>
          </p:cNvSpPr>
          <p:nvPr/>
        </p:nvSpPr>
        <p:spPr>
          <a:xfrm>
            <a:off x="8153400" y="2590800"/>
            <a:ext cx="32385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Инвестиции</a:t>
            </a:r>
          </a:p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 капитал</a:t>
            </a:r>
          </a:p>
        </p:txBody>
      </p:sp>
      <p:sp>
        <p:nvSpPr>
          <p:cNvPr id="13" name="Инвестиционные платформы, привлечение капитала и развит">
            <a:extLst>
              <a:ext uri="{FF2B5EF4-FFF2-40B4-BE49-F238E27FC236}">
                <a16:creationId xmlns:a16="http://schemas.microsoft.com/office/drawing/2014/main" id="{1B1CF489-2A6F-4046-8D1C-D34407421B67}"/>
              </a:ext>
            </a:extLst>
          </p:cNvPr>
          <p:cNvSpPr>
            <a:spLocks noGrp="1"/>
          </p:cNvSpPr>
          <p:nvPr/>
        </p:nvSpPr>
        <p:spPr>
          <a:xfrm>
            <a:off x="8153400" y="3714750"/>
            <a:ext cx="3248025" cy="1438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Инвестиционные платформы, привлечение капитала и развитие портфельных бизнесов.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AA7C9F-22B8-49C3-818D-F2D693577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5257800"/>
            <a:ext cx="1244551" cy="4381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B50371-19A2-411B-8EC8-0362C62ED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219325" y="5257800"/>
            <a:ext cx="1476375" cy="2151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77C804-9A23-407F-9153-0687F9A4D4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5829300"/>
            <a:ext cx="1244551" cy="2733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EA8BDB3-717A-40FF-8381-F45261A5D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371975" y="5257800"/>
            <a:ext cx="782347" cy="5048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0140F5-FCBA-4B83-8BDC-CD4EB81DE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524500" y="5257800"/>
            <a:ext cx="1517711" cy="5048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E84EC0-102F-4A23-B927-A78B32BAB3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4371975" y="5838825"/>
            <a:ext cx="552096" cy="4286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BF993A-379B-4903-88E6-8CBB7BF8E5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8153400" y="5238750"/>
            <a:ext cx="2000250" cy="404250"/>
          </a:xfrm>
          <a:prstGeom prst="rect">
            <a:avLst/>
          </a:prstGeom>
        </p:spPr>
      </p:pic>
      <p:sp>
        <p:nvSpPr>
          <p:cNvPr id="21" name="X8Team">
            <a:extLst>
              <a:ext uri="{FF2B5EF4-FFF2-40B4-BE49-F238E27FC236}">
                <a16:creationId xmlns:a16="http://schemas.microsoft.com/office/drawing/2014/main" id="{58C443C6-52DB-434B-8108-F71F19C9DBCC}"/>
              </a:ext>
            </a:extLst>
          </p:cNvPr>
          <p:cNvSpPr>
            <a:spLocks noGrp="1"/>
          </p:cNvSpPr>
          <p:nvPr/>
        </p:nvSpPr>
        <p:spPr>
          <a:xfrm>
            <a:off x="10210800" y="5438775"/>
            <a:ext cx="13716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X8Team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B1FA1DD-F16A-8576-717D-693DA53F61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5" y="5690962"/>
            <a:ext cx="963332" cy="5775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C457EC-BB5C-3241-0AD1-6EB53ECE5B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5524500" y="5856568"/>
            <a:ext cx="457947" cy="45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АПРАВЛЕНИЯ ПРАКТИКИ">
            <a:extLst>
              <a:ext uri="{FF2B5EF4-FFF2-40B4-BE49-F238E27FC236}">
                <a16:creationId xmlns:a16="http://schemas.microsoft.com/office/drawing/2014/main" id="{DCD4AF88-E77B-4662-B8EE-C474E1627951}"/>
              </a:ext>
            </a:extLst>
          </p:cNvPr>
          <p:cNvSpPr>
            <a:spLocks noGrp="1"/>
          </p:cNvSpPr>
          <p:nvPr/>
        </p:nvSpPr>
        <p:spPr>
          <a:xfrm>
            <a:off x="590550" y="409575"/>
            <a:ext cx="1100137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НАПРАВЛЕНИЯ ПРАКТИКИ</a:t>
            </a:r>
          </a:p>
        </p:txBody>
      </p:sp>
      <p:sp>
        <p:nvSpPr>
          <p:cNvPr id="2" name="Инвестиции, партнёрства&#10;и международная экспансия">
            <a:extLst>
              <a:ext uri="{FF2B5EF4-FFF2-40B4-BE49-F238E27FC236}">
                <a16:creationId xmlns:a16="http://schemas.microsoft.com/office/drawing/2014/main" id="{555FE3CE-CFAE-4A62-9CA6-759DEC711E25}"/>
              </a:ext>
            </a:extLst>
          </p:cNvPr>
          <p:cNvSpPr>
            <a:spLocks noGrp="1"/>
          </p:cNvSpPr>
          <p:nvPr/>
        </p:nvSpPr>
        <p:spPr>
          <a:xfrm>
            <a:off x="590550" y="990600"/>
            <a:ext cx="11001375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Инвестиции, партнёрства</a:t>
            </a:r>
          </a:p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 международная экспансия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0F70D-1942-4E16-B020-66C0E3690970}"/>
              </a:ext>
            </a:extLst>
          </p:cNvPr>
          <p:cNvSpPr>
            <a:spLocks noGrp="1"/>
          </p:cNvSpPr>
          <p:nvPr/>
        </p:nvSpPr>
        <p:spPr>
          <a:xfrm>
            <a:off x="590550" y="2943225"/>
            <a:ext cx="3257550" cy="9525"/>
          </a:xfrm>
          <a:prstGeom prst="rect">
            <a:avLst/>
          </a:prstGeom>
          <a:solidFill>
            <a:srgbClr val="526475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4" name="Инвестиции&#10;и капитал">
            <a:extLst>
              <a:ext uri="{FF2B5EF4-FFF2-40B4-BE49-F238E27FC236}">
                <a16:creationId xmlns:a16="http://schemas.microsoft.com/office/drawing/2014/main" id="{C989901E-DB7F-46AF-B3C3-73A163D0C78C}"/>
              </a:ext>
            </a:extLst>
          </p:cNvPr>
          <p:cNvSpPr>
            <a:spLocks noGrp="1"/>
          </p:cNvSpPr>
          <p:nvPr/>
        </p:nvSpPr>
        <p:spPr>
          <a:xfrm>
            <a:off x="590550" y="3276600"/>
            <a:ext cx="328612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Инвестиции</a:t>
            </a:r>
          </a:p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 капитал</a:t>
            </a:r>
          </a:p>
        </p:txBody>
      </p:sp>
      <p:sp>
        <p:nvSpPr>
          <p:cNvPr id="5" name="Инвестиционные проекты и платформы.  Привлечение капита">
            <a:extLst>
              <a:ext uri="{FF2B5EF4-FFF2-40B4-BE49-F238E27FC236}">
                <a16:creationId xmlns:a16="http://schemas.microsoft.com/office/drawing/2014/main" id="{24396D12-B6BF-48D7-AAF9-B1D98536BFA1}"/>
              </a:ext>
            </a:extLst>
          </p:cNvPr>
          <p:cNvSpPr>
            <a:spLocks noGrp="1"/>
          </p:cNvSpPr>
          <p:nvPr/>
        </p:nvSpPr>
        <p:spPr>
          <a:xfrm>
            <a:off x="590550" y="4495800"/>
            <a:ext cx="3305175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BD4DC"/>
                </a:solidFill>
                <a:latin typeface="Arial"/>
                <a:ea typeface="Arial"/>
                <a:cs typeface="Arial"/>
              </a:rPr>
              <a:t>Инвестиционные проекты и платформы.  Привлечение капитала и развитие бизнесов.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38B65-30FC-4F7F-B65D-4EA974D33B6F}"/>
              </a:ext>
            </a:extLst>
          </p:cNvPr>
          <p:cNvSpPr>
            <a:spLocks noGrp="1"/>
          </p:cNvSpPr>
          <p:nvPr/>
        </p:nvSpPr>
        <p:spPr>
          <a:xfrm>
            <a:off x="4371975" y="2943225"/>
            <a:ext cx="3257550" cy="9525"/>
          </a:xfrm>
          <a:prstGeom prst="rect">
            <a:avLst/>
          </a:prstGeom>
          <a:solidFill>
            <a:srgbClr val="526475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7" name="Международная&#10;экспансия">
            <a:extLst>
              <a:ext uri="{FF2B5EF4-FFF2-40B4-BE49-F238E27FC236}">
                <a16:creationId xmlns:a16="http://schemas.microsoft.com/office/drawing/2014/main" id="{C504B5A5-8D09-4AAC-8EA2-5BC9FEE09792}"/>
              </a:ext>
            </a:extLst>
          </p:cNvPr>
          <p:cNvSpPr>
            <a:spLocks noGrp="1"/>
          </p:cNvSpPr>
          <p:nvPr/>
        </p:nvSpPr>
        <p:spPr>
          <a:xfrm>
            <a:off x="4371975" y="3276600"/>
            <a:ext cx="328612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Международная</a:t>
            </a:r>
          </a:p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экспансия</a:t>
            </a:r>
          </a:p>
        </p:txBody>
      </p:sp>
      <p:sp>
        <p:nvSpPr>
          <p:cNvPr id="8" name="Новые рынки и адаптация бизнес-моделей.  Международные ">
            <a:extLst>
              <a:ext uri="{FF2B5EF4-FFF2-40B4-BE49-F238E27FC236}">
                <a16:creationId xmlns:a16="http://schemas.microsoft.com/office/drawing/2014/main" id="{BDE50E91-CAE4-49D7-B3F3-FFFE13BFC6D4}"/>
              </a:ext>
            </a:extLst>
          </p:cNvPr>
          <p:cNvSpPr>
            <a:spLocks noGrp="1"/>
          </p:cNvSpPr>
          <p:nvPr/>
        </p:nvSpPr>
        <p:spPr>
          <a:xfrm>
            <a:off x="4371975" y="4495800"/>
            <a:ext cx="3305175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BD4DC"/>
                </a:solidFill>
                <a:latin typeface="Arial"/>
                <a:ea typeface="Arial"/>
                <a:cs typeface="Arial"/>
              </a:rPr>
              <a:t>Новые рынки и адаптация бизнес-моделей.  Международные цепочки поставок, партнёрства и интеграция активов.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F2DAF4-46F2-416F-953C-F5E8EA288FE4}"/>
              </a:ext>
            </a:extLst>
          </p:cNvPr>
          <p:cNvSpPr>
            <a:spLocks noGrp="1"/>
          </p:cNvSpPr>
          <p:nvPr/>
        </p:nvSpPr>
        <p:spPr>
          <a:xfrm>
            <a:off x="8153400" y="2943225"/>
            <a:ext cx="3257550" cy="9525"/>
          </a:xfrm>
          <a:prstGeom prst="rect">
            <a:avLst/>
          </a:prstGeom>
          <a:solidFill>
            <a:srgbClr val="526475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0" name="Практика&#10;внедрения">
            <a:extLst>
              <a:ext uri="{FF2B5EF4-FFF2-40B4-BE49-F238E27FC236}">
                <a16:creationId xmlns:a16="http://schemas.microsoft.com/office/drawing/2014/main" id="{FFEF23F5-7C62-4BF3-8279-36573CCAE83A}"/>
              </a:ext>
            </a:extLst>
          </p:cNvPr>
          <p:cNvSpPr>
            <a:spLocks noGrp="1"/>
          </p:cNvSpPr>
          <p:nvPr/>
        </p:nvSpPr>
        <p:spPr>
          <a:xfrm>
            <a:off x="8153400" y="3276600"/>
            <a:ext cx="328612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Практика</a:t>
            </a:r>
          </a:p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внедрения</a:t>
            </a:r>
          </a:p>
        </p:txBody>
      </p:sp>
      <p:sp>
        <p:nvSpPr>
          <p:cNvPr id="11" name="Управленческая модель, проектные команды и реализация с">
            <a:extLst>
              <a:ext uri="{FF2B5EF4-FFF2-40B4-BE49-F238E27FC236}">
                <a16:creationId xmlns:a16="http://schemas.microsoft.com/office/drawing/2014/main" id="{778235D6-9C6D-4078-86C3-193899B14E65}"/>
              </a:ext>
            </a:extLst>
          </p:cNvPr>
          <p:cNvSpPr>
            <a:spLocks noGrp="1"/>
          </p:cNvSpPr>
          <p:nvPr/>
        </p:nvSpPr>
        <p:spPr>
          <a:xfrm>
            <a:off x="8153400" y="4495800"/>
            <a:ext cx="3305175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Управленческая</a:t>
            </a:r>
            <a:r>
              <a:rPr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модель</a:t>
            </a:r>
            <a:r>
              <a:rPr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проектные</a:t>
            </a:r>
            <a:r>
              <a:rPr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команды</a:t>
            </a:r>
            <a:r>
              <a:rPr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и</a:t>
            </a:r>
            <a:r>
              <a:rPr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реализация</a:t>
            </a:r>
            <a:r>
              <a:rPr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стратегических</a:t>
            </a:r>
            <a:r>
              <a:rPr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инициатив</a:t>
            </a:r>
            <a:r>
              <a:rPr lang="en-US"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на результат</a:t>
            </a:r>
            <a:r>
              <a:rPr lang="en-RU" sz="18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.</a:t>
            </a:r>
            <a:endParaRPr sz="1800" b="0" dirty="0">
              <a:solidFill>
                <a:srgbClr val="CBD4D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Алексей Веретенов">
            <a:extLst>
              <a:ext uri="{FF2B5EF4-FFF2-40B4-BE49-F238E27FC236}">
                <a16:creationId xmlns:a16="http://schemas.microsoft.com/office/drawing/2014/main" id="{537D5E19-211A-4AB2-A1B0-440048658DE7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2476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0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15" name="veretenov.com">
            <a:extLst>
              <a:ext uri="{FF2B5EF4-FFF2-40B4-BE49-F238E27FC236}">
                <a16:creationId xmlns:a16="http://schemas.microsoft.com/office/drawing/2014/main" id="{75D5E1F4-68D2-482C-B7BF-7669713EB9C7}"/>
              </a:ext>
            </a:extLst>
          </p:cNvPr>
          <p:cNvSpPr>
            <a:spLocks noGrp="1"/>
          </p:cNvSpPr>
          <p:nvPr/>
        </p:nvSpPr>
        <p:spPr>
          <a:xfrm>
            <a:off x="4429125" y="6486525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CBD4DC"/>
                </a:solidFill>
                <a:latin typeface="Arial"/>
                <a:ea typeface="Arial"/>
                <a:cs typeface="Arial"/>
                <a:hlinkClick r:id="rId3"/>
              </a:rPr>
              <a:t>veretenov.com</a:t>
            </a:r>
          </a:p>
        </p:txBody>
      </p:sp>
      <p:pic>
        <p:nvPicPr>
          <p:cNvPr id="16" name="Picture 15">
            <a:hlinkClick r:id="rId4"/>
            <a:extLst>
              <a:ext uri="{FF2B5EF4-FFF2-40B4-BE49-F238E27FC236}">
                <a16:creationId xmlns:a16="http://schemas.microsoft.com/office/drawing/2014/main" id="{262EC5BC-AD31-4018-AA31-040CA7638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353175" y="6500813"/>
            <a:ext cx="161925" cy="161925"/>
          </a:xfrm>
          <a:prstGeom prst="rect">
            <a:avLst/>
          </a:prstGeom>
        </p:spPr>
      </p:pic>
      <p:sp>
        <p:nvSpPr>
          <p:cNvPr id="17" name="А. О. Веретенов">
            <a:extLst>
              <a:ext uri="{FF2B5EF4-FFF2-40B4-BE49-F238E27FC236}">
                <a16:creationId xmlns:a16="http://schemas.microsoft.com/office/drawing/2014/main" id="{EABFFEF7-9E54-4FE5-B366-0C674667B820}"/>
              </a:ext>
            </a:extLst>
          </p:cNvPr>
          <p:cNvSpPr>
            <a:spLocks noGrp="1"/>
          </p:cNvSpPr>
          <p:nvPr/>
        </p:nvSpPr>
        <p:spPr>
          <a:xfrm>
            <a:off x="6581775" y="6486525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lang="en-US" sz="1000" b="0" dirty="0">
                <a:solidFill>
                  <a:srgbClr val="CBD4DC"/>
                </a:solidFill>
                <a:latin typeface="Arial"/>
                <a:ea typeface="Arial"/>
                <a:cs typeface="Arial"/>
                <a:hlinkClick r:id="rId4"/>
              </a:rPr>
              <a:t>aoveretenov</a:t>
            </a:r>
            <a:endParaRPr sz="1000" b="0" dirty="0">
              <a:solidFill>
                <a:srgbClr val="CBD4DC"/>
              </a:solidFill>
              <a:latin typeface="Arial"/>
              <a:ea typeface="Arial"/>
              <a:cs typeface="Arial"/>
              <a:hlinkClick r:id="rId4"/>
            </a:endParaRPr>
          </a:p>
        </p:txBody>
      </p:sp>
      <p:pic>
        <p:nvPicPr>
          <p:cNvPr id="18" name="Picture 17">
            <a:hlinkClick r:id="rId6"/>
            <a:extLst>
              <a:ext uri="{FF2B5EF4-FFF2-40B4-BE49-F238E27FC236}">
                <a16:creationId xmlns:a16="http://schemas.microsoft.com/office/drawing/2014/main" id="{92A6A908-7776-4B81-9A27-1DAC3AF3E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8324850" y="6500813"/>
            <a:ext cx="161925" cy="161925"/>
          </a:xfrm>
          <a:prstGeom prst="rect">
            <a:avLst/>
          </a:prstGeom>
        </p:spPr>
      </p:pic>
      <p:sp>
        <p:nvSpPr>
          <p:cNvPr id="19" name="А. О. Веретенов">
            <a:extLst>
              <a:ext uri="{FF2B5EF4-FFF2-40B4-BE49-F238E27FC236}">
                <a16:creationId xmlns:a16="http://schemas.microsoft.com/office/drawing/2014/main" id="{DD097314-1974-49CC-ACD6-D314236C9D94}"/>
              </a:ext>
            </a:extLst>
          </p:cNvPr>
          <p:cNvSpPr>
            <a:spLocks noGrp="1"/>
          </p:cNvSpPr>
          <p:nvPr/>
        </p:nvSpPr>
        <p:spPr>
          <a:xfrm>
            <a:off x="8543925" y="6486525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lang="en-US" sz="1000" b="0" dirty="0">
                <a:solidFill>
                  <a:srgbClr val="CBD4DC"/>
                </a:solidFill>
                <a:latin typeface="Arial"/>
                <a:ea typeface="Arial"/>
                <a:cs typeface="Arial"/>
                <a:hlinkClick r:id="rId6"/>
              </a:rPr>
              <a:t>aoveretenov</a:t>
            </a:r>
            <a:endParaRPr sz="1000" b="0" dirty="0">
              <a:solidFill>
                <a:srgbClr val="CBD4DC"/>
              </a:solidFill>
              <a:latin typeface="Arial"/>
              <a:ea typeface="Arial"/>
              <a:cs typeface="Arial"/>
              <a:hlinkClick r:id="rId6"/>
            </a:endParaRP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8E5DE249-D445-4FAB-8560-BC02B6300B28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CBD4D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7997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анковский сектор">
            <a:extLst>
              <a:ext uri="{FF2B5EF4-FFF2-40B4-BE49-F238E27FC236}">
                <a16:creationId xmlns:a16="http://schemas.microsoft.com/office/drawing/2014/main" id="{976C6163-5789-4F09-B850-3F3136615329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Банковский сектор</a:t>
            </a:r>
          </a:p>
        </p:txBody>
      </p:sp>
      <p:sp>
        <p:nvSpPr>
          <p:cNvPr id="2" name="Стратегия, клиентские бизнес-модели и трансформация">
            <a:extLst>
              <a:ext uri="{FF2B5EF4-FFF2-40B4-BE49-F238E27FC236}">
                <a16:creationId xmlns:a16="http://schemas.microsoft.com/office/drawing/2014/main" id="{C56AC4DE-DA54-4655-99B4-C97B9631B230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Стратегия, клиентские бизнес-модели и трансформация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773BD554-DF7E-4927-B063-9E68F731E8B4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C03B0E15-2682-4DC2-A488-4A785FA2DCD4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04">
            <a:extLst>
              <a:ext uri="{FF2B5EF4-FFF2-40B4-BE49-F238E27FC236}">
                <a16:creationId xmlns:a16="http://schemas.microsoft.com/office/drawing/2014/main" id="{034E39C0-6F36-48ED-B686-7B3FD97A0C46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EA66AB-F07A-4D42-9912-4D8742D6A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114550"/>
            <a:ext cx="1515105" cy="533400"/>
          </a:xfrm>
          <a:prstGeom prst="rect">
            <a:avLst/>
          </a:prstGeom>
        </p:spPr>
      </p:pic>
      <p:sp>
        <p:nvSpPr>
          <p:cNvPr id="7" name="Соруководитель цифровой трансформации и CPO продукта «С">
            <a:extLst>
              <a:ext uri="{FF2B5EF4-FFF2-40B4-BE49-F238E27FC236}">
                <a16:creationId xmlns:a16="http://schemas.microsoft.com/office/drawing/2014/main" id="{C4BA3B13-5EB0-4619-953D-C1810DAC0D09}"/>
              </a:ext>
            </a:extLst>
          </p:cNvPr>
          <p:cNvSpPr>
            <a:spLocks noGrp="1"/>
          </p:cNvSpPr>
          <p:nvPr/>
        </p:nvSpPr>
        <p:spPr>
          <a:xfrm>
            <a:off x="4171950" y="211455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Соруководитель цифровой трансформации и CPO продукта «Стратегия». Советник председателя совета директоров.  Стратегия и развитие клиентской бизнес-модели.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F91A88-D932-434F-B958-764FD71ED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533775"/>
            <a:ext cx="2667000" cy="388624"/>
          </a:xfrm>
          <a:prstGeom prst="rect">
            <a:avLst/>
          </a:prstGeom>
        </p:spPr>
      </p:pic>
      <p:sp>
        <p:nvSpPr>
          <p:cNvPr id="9" name="Банк ЦентрКредит: руководство трансформацией, 52 проект">
            <a:extLst>
              <a:ext uri="{FF2B5EF4-FFF2-40B4-BE49-F238E27FC236}">
                <a16:creationId xmlns:a16="http://schemas.microsoft.com/office/drawing/2014/main" id="{DFF6AF7E-A656-43D5-93CD-161CAB98D502}"/>
              </a:ext>
            </a:extLst>
          </p:cNvPr>
          <p:cNvSpPr>
            <a:spLocks noGrp="1"/>
          </p:cNvSpPr>
          <p:nvPr/>
        </p:nvSpPr>
        <p:spPr>
          <a:xfrm>
            <a:off x="4171950" y="3533775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Банк ЦентрКредит: руководство трансформацией, 52 проекта за 2,5 года.  Интеграция с Альфа-Банком Казахстан.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DB6365-DB72-4D6E-9001-D5101D1A5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953000"/>
            <a:ext cx="533400" cy="533400"/>
          </a:xfrm>
          <a:prstGeom prst="rect">
            <a:avLst/>
          </a:prstGeom>
        </p:spPr>
      </p:pic>
      <p:sp>
        <p:nvSpPr>
          <p:cNvPr id="11" name="Райффайзенбанк">
            <a:extLst>
              <a:ext uri="{FF2B5EF4-FFF2-40B4-BE49-F238E27FC236}">
                <a16:creationId xmlns:a16="http://schemas.microsoft.com/office/drawing/2014/main" id="{D0258DE9-337B-4DC3-8FC3-7F84994953C2}"/>
              </a:ext>
            </a:extLst>
          </p:cNvPr>
          <p:cNvSpPr>
            <a:spLocks noGrp="1"/>
          </p:cNvSpPr>
          <p:nvPr/>
        </p:nvSpPr>
        <p:spPr>
          <a:xfrm>
            <a:off x="1285875" y="507682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Райффайзенбанк</a:t>
            </a:r>
          </a:p>
        </p:txBody>
      </p:sp>
      <p:sp>
        <p:nvSpPr>
          <p:cNvPr id="12" name="Руководство прямыми продажами, развитие CRM и интеграци">
            <a:extLst>
              <a:ext uri="{FF2B5EF4-FFF2-40B4-BE49-F238E27FC236}">
                <a16:creationId xmlns:a16="http://schemas.microsoft.com/office/drawing/2014/main" id="{3F8A21DA-B99A-4F87-8DC3-07F2FCF67253}"/>
              </a:ext>
            </a:extLst>
          </p:cNvPr>
          <p:cNvSpPr>
            <a:spLocks noGrp="1"/>
          </p:cNvSpPr>
          <p:nvPr/>
        </p:nvSpPr>
        <p:spPr>
          <a:xfrm>
            <a:off x="4171950" y="495300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Руководство прямыми продажами, развитие CRM и интеграция клиентских процессов с Импэксбанком.</a:t>
            </a:r>
          </a:p>
        </p:txBody>
      </p:sp>
    </p:spTree>
    <p:extLst>
      <p:ext uri="{BB962C8B-B14F-4D97-AF65-F5344CB8AC3E}">
        <p14:creationId xmlns:p14="http://schemas.microsoft.com/office/powerpoint/2010/main" val="76464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латёжная индустрия">
            <a:extLst>
              <a:ext uri="{FF2B5EF4-FFF2-40B4-BE49-F238E27FC236}">
                <a16:creationId xmlns:a16="http://schemas.microsoft.com/office/drawing/2014/main" id="{5D38B93A-CB7F-4F9C-8E3E-FBC150D26C7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Платёжная индустрия</a:t>
            </a:r>
          </a:p>
        </p:txBody>
      </p:sp>
      <p:sp>
        <p:nvSpPr>
          <p:cNvPr id="2" name="Международные системы, платёжные платформы и эквайринг">
            <a:extLst>
              <a:ext uri="{FF2B5EF4-FFF2-40B4-BE49-F238E27FC236}">
                <a16:creationId xmlns:a16="http://schemas.microsoft.com/office/drawing/2014/main" id="{F7EE0789-84EC-4327-90B8-197A1EEE1F1B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Международные системы, платёжные платформы и эквайринг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E209D365-E6CA-4895-8ECD-08D06E1CA655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499BA237-5109-407A-A1C6-E379B72C1DD4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05">
            <a:extLst>
              <a:ext uri="{FF2B5EF4-FFF2-40B4-BE49-F238E27FC236}">
                <a16:creationId xmlns:a16="http://schemas.microsoft.com/office/drawing/2014/main" id="{D891781A-BA6D-4F39-8705-C93AC4F9097E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D0225-C7E6-4255-A310-04348F72B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76450"/>
            <a:ext cx="711590" cy="552450"/>
          </a:xfrm>
          <a:prstGeom prst="rect">
            <a:avLst/>
          </a:prstGeom>
        </p:spPr>
      </p:pic>
      <p:sp>
        <p:nvSpPr>
          <p:cNvPr id="7" name="Daily banking и развитие транзакционной активности на т">
            <a:extLst>
              <a:ext uri="{FF2B5EF4-FFF2-40B4-BE49-F238E27FC236}">
                <a16:creationId xmlns:a16="http://schemas.microsoft.com/office/drawing/2014/main" id="{8C666DAE-1C3B-4FD7-9103-F858AA5C1C10}"/>
              </a:ext>
            </a:extLst>
          </p:cNvPr>
          <p:cNvSpPr>
            <a:spLocks noGrp="1"/>
          </p:cNvSpPr>
          <p:nvPr/>
        </p:nvSpPr>
        <p:spPr>
          <a:xfrm>
            <a:off x="2714625" y="20764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Daily banking и развитие транзакционной активности на трёх рынках.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E56287-7DE2-4737-A49F-9E0F1FBC0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34150" y="2076450"/>
            <a:ext cx="1704027" cy="552450"/>
          </a:xfrm>
          <a:prstGeom prst="rect">
            <a:avLst/>
          </a:prstGeom>
        </p:spPr>
      </p:pic>
      <p:sp>
        <p:nvSpPr>
          <p:cNvPr id="9" name="Международные проекты">
            <a:extLst>
              <a:ext uri="{FF2B5EF4-FFF2-40B4-BE49-F238E27FC236}">
                <a16:creationId xmlns:a16="http://schemas.microsoft.com/office/drawing/2014/main" id="{7610BAE6-6BD4-4D86-9955-CD0639622EF3}"/>
              </a:ext>
            </a:extLst>
          </p:cNvPr>
          <p:cNvSpPr>
            <a:spLocks noGrp="1"/>
          </p:cNvSpPr>
          <p:nvPr/>
        </p:nvSpPr>
        <p:spPr>
          <a:xfrm>
            <a:off x="6534150" y="2809875"/>
            <a:ext cx="19240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Международные проекты</a:t>
            </a:r>
          </a:p>
        </p:txBody>
      </p:sp>
      <p:sp>
        <p:nvSpPr>
          <p:cNvPr id="10" name="Проектная практика с международной платёжной системой V">
            <a:extLst>
              <a:ext uri="{FF2B5EF4-FFF2-40B4-BE49-F238E27FC236}">
                <a16:creationId xmlns:a16="http://schemas.microsoft.com/office/drawing/2014/main" id="{5D8EB006-E8D3-4F34-B2CE-46C8486D27B3}"/>
              </a:ext>
            </a:extLst>
          </p:cNvPr>
          <p:cNvSpPr>
            <a:spLocks noGrp="1"/>
          </p:cNvSpPr>
          <p:nvPr/>
        </p:nvSpPr>
        <p:spPr>
          <a:xfrm>
            <a:off x="8658225" y="20764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Проектная практика с международной платёжной системой Visa.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E00B92-1571-4329-BBB1-CEA0797C2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3505200"/>
            <a:ext cx="1790700" cy="453315"/>
          </a:xfrm>
          <a:prstGeom prst="rect">
            <a:avLst/>
          </a:prstGeom>
        </p:spPr>
      </p:pic>
      <p:sp>
        <p:nvSpPr>
          <p:cNvPr id="12" name="Click: стратегия, B2B-модель и развитие банковских парт">
            <a:extLst>
              <a:ext uri="{FF2B5EF4-FFF2-40B4-BE49-F238E27FC236}">
                <a16:creationId xmlns:a16="http://schemas.microsoft.com/office/drawing/2014/main" id="{203487D2-2177-4EA8-B494-25FFB3A9DE14}"/>
              </a:ext>
            </a:extLst>
          </p:cNvPr>
          <p:cNvSpPr>
            <a:spLocks noGrp="1"/>
          </p:cNvSpPr>
          <p:nvPr/>
        </p:nvSpPr>
        <p:spPr>
          <a:xfrm>
            <a:off x="2714625" y="350520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Click: стратегия, B2B-модель и развитие банковских партнёрств.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02377B-0B2B-4B2F-8D7D-2ABA5A8E52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534150" y="3505200"/>
            <a:ext cx="1341062" cy="552450"/>
          </a:xfrm>
          <a:prstGeom prst="rect">
            <a:avLst/>
          </a:prstGeom>
        </p:spPr>
      </p:pic>
      <p:sp>
        <p:nvSpPr>
          <p:cNvPr id="14" name="Alsep: единый POS и платформа для бизнеса.  Стратегия и">
            <a:extLst>
              <a:ext uri="{FF2B5EF4-FFF2-40B4-BE49-F238E27FC236}">
                <a16:creationId xmlns:a16="http://schemas.microsoft.com/office/drawing/2014/main" id="{A981BA8A-4F6C-442A-8B32-12F6C683F94D}"/>
              </a:ext>
            </a:extLst>
          </p:cNvPr>
          <p:cNvSpPr>
            <a:spLocks noGrp="1"/>
          </p:cNvSpPr>
          <p:nvPr/>
        </p:nvSpPr>
        <p:spPr>
          <a:xfrm>
            <a:off x="8658225" y="350520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Alsep: единый POS и платформа для бизнеса.  Стратегия и система внедрения.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8C6457-8C11-4731-AF8A-6E1D10ECA2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90550" y="4933950"/>
            <a:ext cx="523875" cy="523875"/>
          </a:xfrm>
          <a:prstGeom prst="rect">
            <a:avLst/>
          </a:prstGeom>
        </p:spPr>
      </p:pic>
      <p:sp>
        <p:nvSpPr>
          <p:cNvPr id="16" name="Finik">
            <a:extLst>
              <a:ext uri="{FF2B5EF4-FFF2-40B4-BE49-F238E27FC236}">
                <a16:creationId xmlns:a16="http://schemas.microsoft.com/office/drawing/2014/main" id="{7FEB89BA-5549-4BD3-BBA6-678385B602C6}"/>
              </a:ext>
            </a:extLst>
          </p:cNvPr>
          <p:cNvSpPr>
            <a:spLocks noGrp="1"/>
          </p:cNvSpPr>
          <p:nvPr/>
        </p:nvSpPr>
        <p:spPr>
          <a:xfrm>
            <a:off x="1276350" y="5019675"/>
            <a:ext cx="13049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Finik</a:t>
            </a:r>
          </a:p>
        </p:txBody>
      </p:sp>
      <p:sp>
        <p:nvSpPr>
          <p:cNvPr id="17" name="Приём платежей, цифровые сценарии и QR. Вывод на новые ">
            <a:extLst>
              <a:ext uri="{FF2B5EF4-FFF2-40B4-BE49-F238E27FC236}">
                <a16:creationId xmlns:a16="http://schemas.microsoft.com/office/drawing/2014/main" id="{F2A7AFA2-5DCD-4736-9897-9200E78645F7}"/>
              </a:ext>
            </a:extLst>
          </p:cNvPr>
          <p:cNvSpPr>
            <a:spLocks noGrp="1"/>
          </p:cNvSpPr>
          <p:nvPr/>
        </p:nvSpPr>
        <p:spPr>
          <a:xfrm>
            <a:off x="2714625" y="49339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Приём платежей, цифровые сценарии и QR. Вывод на новые рынки.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4282FBD-6D1F-41DC-A144-2349E29B32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6534150" y="4933950"/>
            <a:ext cx="523875" cy="523875"/>
          </a:xfrm>
          <a:prstGeom prst="rect">
            <a:avLst/>
          </a:prstGeom>
        </p:spPr>
      </p:pic>
      <p:sp>
        <p:nvSpPr>
          <p:cNvPr id="19" name="KWIKPAY">
            <a:extLst>
              <a:ext uri="{FF2B5EF4-FFF2-40B4-BE49-F238E27FC236}">
                <a16:creationId xmlns:a16="http://schemas.microsoft.com/office/drawing/2014/main" id="{66474EFB-9CF5-44A5-A3D9-A31ACC7FFAB5}"/>
              </a:ext>
            </a:extLst>
          </p:cNvPr>
          <p:cNvSpPr>
            <a:spLocks noGrp="1"/>
          </p:cNvSpPr>
          <p:nvPr/>
        </p:nvSpPr>
        <p:spPr>
          <a:xfrm>
            <a:off x="7219950" y="5019675"/>
            <a:ext cx="13049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KWIKPAY</a:t>
            </a:r>
          </a:p>
        </p:txBody>
      </p:sp>
      <p:sp>
        <p:nvSpPr>
          <p:cNvPr id="20" name="Международные рынки">
            <a:extLst>
              <a:ext uri="{FF2B5EF4-FFF2-40B4-BE49-F238E27FC236}">
                <a16:creationId xmlns:a16="http://schemas.microsoft.com/office/drawing/2014/main" id="{2AC61759-71A8-49EA-8C26-AC9EE6022A19}"/>
              </a:ext>
            </a:extLst>
          </p:cNvPr>
          <p:cNvSpPr>
            <a:spLocks noGrp="1"/>
          </p:cNvSpPr>
          <p:nvPr/>
        </p:nvSpPr>
        <p:spPr>
          <a:xfrm>
            <a:off x="6534150" y="5667375"/>
            <a:ext cx="19240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Международные рынки</a:t>
            </a:r>
          </a:p>
        </p:txBody>
      </p:sp>
      <p:sp>
        <p:nvSpPr>
          <p:cNvPr id="21" name="Советник акционера по стратегическому управлению и межд">
            <a:extLst>
              <a:ext uri="{FF2B5EF4-FFF2-40B4-BE49-F238E27FC236}">
                <a16:creationId xmlns:a16="http://schemas.microsoft.com/office/drawing/2014/main" id="{E11EAF69-EF19-48C9-B72C-8C4510DF57C7}"/>
              </a:ext>
            </a:extLst>
          </p:cNvPr>
          <p:cNvSpPr>
            <a:spLocks noGrp="1"/>
          </p:cNvSpPr>
          <p:nvPr/>
        </p:nvSpPr>
        <p:spPr>
          <a:xfrm>
            <a:off x="8658225" y="49339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Советник акционера по стратегическому управлению и международному развитию.</a:t>
            </a:r>
          </a:p>
        </p:txBody>
      </p:sp>
    </p:spTree>
    <p:extLst>
      <p:ext uri="{BB962C8B-B14F-4D97-AF65-F5344CB8AC3E}">
        <p14:creationId xmlns:p14="http://schemas.microsoft.com/office/powerpoint/2010/main" val="189097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Финтех: инвестиции, развитие и экспертиза">
            <a:extLst>
              <a:ext uri="{FF2B5EF4-FFF2-40B4-BE49-F238E27FC236}">
                <a16:creationId xmlns:a16="http://schemas.microsoft.com/office/drawing/2014/main" id="{FA271B53-E5E0-400D-A99F-78D7D17ABFBE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Финтех: инвестиции, развитие и экспертиза</a:t>
            </a:r>
          </a:p>
        </p:txBody>
      </p:sp>
      <p:sp>
        <p:nvSpPr>
          <p:cNvPr id="2" name="Предпринимательская практика, акселерация и профессиона">
            <a:extLst>
              <a:ext uri="{FF2B5EF4-FFF2-40B4-BE49-F238E27FC236}">
                <a16:creationId xmlns:a16="http://schemas.microsoft.com/office/drawing/2014/main" id="{C3445923-0E4C-4022-B6F8-7D2A2C9E5BE6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Предпринимательская практика, акселерация и профессиональные сообщества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08D52AC9-9BA1-4714-8AF2-52918661884F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39008B2D-D018-48DA-BAE2-476C717E48A2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32731079-EBBF-43C2-83D9-2281E2464669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Инвестиции и&#10;предпринимательство">
            <a:extLst>
              <a:ext uri="{FF2B5EF4-FFF2-40B4-BE49-F238E27FC236}">
                <a16:creationId xmlns:a16="http://schemas.microsoft.com/office/drawing/2014/main" id="{C60CED34-5053-4321-9B85-4E0367513677}"/>
              </a:ext>
            </a:extLst>
          </p:cNvPr>
          <p:cNvSpPr>
            <a:spLocks noGrp="1"/>
          </p:cNvSpPr>
          <p:nvPr/>
        </p:nvSpPr>
        <p:spPr>
          <a:xfrm>
            <a:off x="590550" y="2095500"/>
            <a:ext cx="329565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Инвестиции и</a:t>
            </a:r>
          </a:p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предпринимательство</a:t>
            </a:r>
          </a:p>
        </p:txBody>
      </p:sp>
      <p:sp>
        <p:nvSpPr>
          <p:cNvPr id="7" name="CoinPlace">
            <a:extLst>
              <a:ext uri="{FF2B5EF4-FFF2-40B4-BE49-F238E27FC236}">
                <a16:creationId xmlns:a16="http://schemas.microsoft.com/office/drawing/2014/main" id="{A30E4B82-A705-4DD2-8CA8-3FF23D28691E}"/>
              </a:ext>
            </a:extLst>
          </p:cNvPr>
          <p:cNvSpPr>
            <a:spLocks noGrp="1"/>
          </p:cNvSpPr>
          <p:nvPr/>
        </p:nvSpPr>
        <p:spPr>
          <a:xfrm>
            <a:off x="590550" y="3124200"/>
            <a:ext cx="32766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CoinPlace</a:t>
            </a:r>
          </a:p>
        </p:txBody>
      </p:sp>
      <p:sp>
        <p:nvSpPr>
          <p:cNvPr id="8" name="Инвестиции в токенизацию и инфраструктуру цифровых акти">
            <a:extLst>
              <a:ext uri="{FF2B5EF4-FFF2-40B4-BE49-F238E27FC236}">
                <a16:creationId xmlns:a16="http://schemas.microsoft.com/office/drawing/2014/main" id="{2BFDEDD1-B984-4212-A054-58544CD2B270}"/>
              </a:ext>
            </a:extLst>
          </p:cNvPr>
          <p:cNvSpPr>
            <a:spLocks noGrp="1"/>
          </p:cNvSpPr>
          <p:nvPr/>
        </p:nvSpPr>
        <p:spPr>
          <a:xfrm>
            <a:off x="590550" y="3962400"/>
            <a:ext cx="3267075" cy="923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Инвестиции в токенизацию и инфраструктуру цифровых активов.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EFAAE1-635D-4378-A07C-E667DAC60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5095875"/>
            <a:ext cx="638175" cy="644578"/>
          </a:xfrm>
          <a:prstGeom prst="rect">
            <a:avLst/>
          </a:prstGeom>
        </p:spPr>
      </p:pic>
      <p:sp>
        <p:nvSpPr>
          <p:cNvPr id="10" name="ARFI">
            <a:extLst>
              <a:ext uri="{FF2B5EF4-FFF2-40B4-BE49-F238E27FC236}">
                <a16:creationId xmlns:a16="http://schemas.microsoft.com/office/drawing/2014/main" id="{15C29B91-EAF2-4171-A560-D51A192DC0EF}"/>
              </a:ext>
            </a:extLst>
          </p:cNvPr>
          <p:cNvSpPr>
            <a:spLocks noGrp="1"/>
          </p:cNvSpPr>
          <p:nvPr/>
        </p:nvSpPr>
        <p:spPr>
          <a:xfrm>
            <a:off x="1390650" y="52292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ARFI</a:t>
            </a:r>
          </a:p>
        </p:txBody>
      </p:sp>
      <p:sp>
        <p:nvSpPr>
          <p:cNvPr id="11" name="Совет директоров.  Инвестиционная краудфандинговая плат">
            <a:extLst>
              <a:ext uri="{FF2B5EF4-FFF2-40B4-BE49-F238E27FC236}">
                <a16:creationId xmlns:a16="http://schemas.microsoft.com/office/drawing/2014/main" id="{DFB29CD2-DCC9-41B6-8170-0F4FDD207302}"/>
              </a:ext>
            </a:extLst>
          </p:cNvPr>
          <p:cNvSpPr>
            <a:spLocks noGrp="1"/>
          </p:cNvSpPr>
          <p:nvPr/>
        </p:nvSpPr>
        <p:spPr>
          <a:xfrm>
            <a:off x="590550" y="5848350"/>
            <a:ext cx="3267075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Совет директоров.  Инвестиционная краудфандинговая платформа.</a:t>
            </a:r>
          </a:p>
        </p:txBody>
      </p:sp>
      <p:sp>
        <p:nvSpPr>
          <p:cNvPr id="12" name="Акселерация&#10;и развитие">
            <a:extLst>
              <a:ext uri="{FF2B5EF4-FFF2-40B4-BE49-F238E27FC236}">
                <a16:creationId xmlns:a16="http://schemas.microsoft.com/office/drawing/2014/main" id="{03698ADC-B3EA-4B9E-BF56-5FDF154DCA25}"/>
              </a:ext>
            </a:extLst>
          </p:cNvPr>
          <p:cNvSpPr>
            <a:spLocks noGrp="1"/>
          </p:cNvSpPr>
          <p:nvPr/>
        </p:nvSpPr>
        <p:spPr>
          <a:xfrm>
            <a:off x="4371975" y="2095500"/>
            <a:ext cx="326707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Акселерация</a:t>
            </a:r>
          </a:p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 развитие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2F7CC0-7F26-4617-AE9B-201F90C2F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71975" y="3095625"/>
            <a:ext cx="2028825" cy="570524"/>
          </a:xfrm>
          <a:prstGeom prst="rect">
            <a:avLst/>
          </a:prstGeom>
        </p:spPr>
      </p:pic>
      <p:sp>
        <p:nvSpPr>
          <p:cNvPr id="14" name="Корпоративная акселерация финтех-проектов.&#10;&#10;ФРИИ: разви">
            <a:extLst>
              <a:ext uri="{FF2B5EF4-FFF2-40B4-BE49-F238E27FC236}">
                <a16:creationId xmlns:a16="http://schemas.microsoft.com/office/drawing/2014/main" id="{811079D6-EE33-4D97-B09D-1C8EA46FF7B7}"/>
              </a:ext>
            </a:extLst>
          </p:cNvPr>
          <p:cNvSpPr>
            <a:spLocks noGrp="1"/>
          </p:cNvSpPr>
          <p:nvPr/>
        </p:nvSpPr>
        <p:spPr>
          <a:xfrm>
            <a:off x="4371975" y="3990975"/>
            <a:ext cx="3267075" cy="2247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Корпоративная акселерация финтех-проектов.</a:t>
            </a:r>
          </a:p>
          <a:p>
            <a:endParaRPr sz="1800" b="0">
              <a:solidFill>
                <a:srgbClr val="536572"/>
              </a:solidFill>
              <a:latin typeface="Arial"/>
              <a:ea typeface="Arial"/>
              <a:cs typeface="Arial"/>
            </a:endParaRPr>
          </a:p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ФРИИ: развитие и международный выход проектов.</a:t>
            </a:r>
          </a:p>
          <a:p>
            <a:endParaRPr sz="1800" b="0">
              <a:solidFill>
                <a:srgbClr val="536572"/>
              </a:solidFill>
              <a:latin typeface="Arial"/>
              <a:ea typeface="Arial"/>
              <a:cs typeface="Arial"/>
            </a:endParaRPr>
          </a:p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Армения: акселерация проектов.</a:t>
            </a:r>
          </a:p>
        </p:txBody>
      </p:sp>
      <p:sp>
        <p:nvSpPr>
          <p:cNvPr id="15" name="Отраслевая&#10;экспертиза">
            <a:extLst>
              <a:ext uri="{FF2B5EF4-FFF2-40B4-BE49-F238E27FC236}">
                <a16:creationId xmlns:a16="http://schemas.microsoft.com/office/drawing/2014/main" id="{6E13CCD3-F959-4903-8962-E3A5321981F6}"/>
              </a:ext>
            </a:extLst>
          </p:cNvPr>
          <p:cNvSpPr>
            <a:spLocks noGrp="1"/>
          </p:cNvSpPr>
          <p:nvPr/>
        </p:nvSpPr>
        <p:spPr>
          <a:xfrm>
            <a:off x="8153400" y="2095500"/>
            <a:ext cx="32766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Отраслевая</a:t>
            </a:r>
          </a:p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экспертиза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7E5E07-D697-4A54-9A12-AEBD1CD78A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153400" y="3105150"/>
            <a:ext cx="481965" cy="523875"/>
          </a:xfrm>
          <a:prstGeom prst="rect">
            <a:avLst/>
          </a:prstGeom>
        </p:spPr>
      </p:pic>
      <p:sp>
        <p:nvSpPr>
          <p:cNvPr id="17" name="FINNEXT">
            <a:extLst>
              <a:ext uri="{FF2B5EF4-FFF2-40B4-BE49-F238E27FC236}">
                <a16:creationId xmlns:a16="http://schemas.microsoft.com/office/drawing/2014/main" id="{8E45411A-4E2F-45D0-A8A3-95E3A097E1B1}"/>
              </a:ext>
            </a:extLst>
          </p:cNvPr>
          <p:cNvSpPr>
            <a:spLocks noGrp="1"/>
          </p:cNvSpPr>
          <p:nvPr/>
        </p:nvSpPr>
        <p:spPr>
          <a:xfrm>
            <a:off x="8839200" y="3181350"/>
            <a:ext cx="2590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FINNEXT</a:t>
            </a:r>
          </a:p>
        </p:txBody>
      </p:sp>
      <p:sp>
        <p:nvSpPr>
          <p:cNvPr id="18" name="Член экспертного совета.  Ежегодный отбор 300–400 финте">
            <a:extLst>
              <a:ext uri="{FF2B5EF4-FFF2-40B4-BE49-F238E27FC236}">
                <a16:creationId xmlns:a16="http://schemas.microsoft.com/office/drawing/2014/main" id="{CD026C87-FB6A-41EE-8890-559D55CA3551}"/>
              </a:ext>
            </a:extLst>
          </p:cNvPr>
          <p:cNvSpPr>
            <a:spLocks noGrp="1"/>
          </p:cNvSpPr>
          <p:nvPr/>
        </p:nvSpPr>
        <p:spPr>
          <a:xfrm>
            <a:off x="8153400" y="3857625"/>
            <a:ext cx="3267075" cy="1266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Член экспертного совета.  Ежегодный отбор 300–400 финтех-компаний СНГ.</a:t>
            </a:r>
          </a:p>
          <a:p>
            <a:endParaRPr sz="1500" b="0">
              <a:solidFill>
                <a:srgbClr val="536572"/>
              </a:solidFill>
              <a:latin typeface="Arial"/>
              <a:ea typeface="Arial"/>
              <a:cs typeface="Arial"/>
            </a:endParaRPr>
          </a:p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Финтех-ассоциации и жюри отраслевых конкурсов.</a:t>
            </a:r>
          </a:p>
        </p:txBody>
      </p:sp>
      <p:sp>
        <p:nvSpPr>
          <p:cNvPr id="19" name="2 500+">
            <a:extLst>
              <a:ext uri="{FF2B5EF4-FFF2-40B4-BE49-F238E27FC236}">
                <a16:creationId xmlns:a16="http://schemas.microsoft.com/office/drawing/2014/main" id="{212345BD-6719-4F9B-A36E-DDB638B44F5E}"/>
              </a:ext>
            </a:extLst>
          </p:cNvPr>
          <p:cNvSpPr>
            <a:spLocks noGrp="1"/>
          </p:cNvSpPr>
          <p:nvPr/>
        </p:nvSpPr>
        <p:spPr>
          <a:xfrm>
            <a:off x="8153400" y="5181600"/>
            <a:ext cx="32766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2 500+</a:t>
            </a:r>
          </a:p>
        </p:txBody>
      </p:sp>
      <p:sp>
        <p:nvSpPr>
          <p:cNvPr id="20" name="финтех-компаний в воронке банков и фондов: от анализа д">
            <a:extLst>
              <a:ext uri="{FF2B5EF4-FFF2-40B4-BE49-F238E27FC236}">
                <a16:creationId xmlns:a16="http://schemas.microsoft.com/office/drawing/2014/main" id="{2D7304ED-F6DB-463A-BF50-8209AC5D3A62}"/>
              </a:ext>
            </a:extLst>
          </p:cNvPr>
          <p:cNvSpPr>
            <a:spLocks noGrp="1"/>
          </p:cNvSpPr>
          <p:nvPr/>
        </p:nvSpPr>
        <p:spPr>
          <a:xfrm>
            <a:off x="8153400" y="5600700"/>
            <a:ext cx="32766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финтех-компаний в воронке банков и фондов: от анализа до покупки и интеграции.</a:t>
            </a:r>
          </a:p>
        </p:txBody>
      </p:sp>
    </p:spTree>
    <p:extLst>
      <p:ext uri="{BB962C8B-B14F-4D97-AF65-F5344CB8AC3E}">
        <p14:creationId xmlns:p14="http://schemas.microsoft.com/office/powerpoint/2010/main" val="37739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Группы и межотраслевые бизнес-модели">
            <a:extLst>
              <a:ext uri="{FF2B5EF4-FFF2-40B4-BE49-F238E27FC236}">
                <a16:creationId xmlns:a16="http://schemas.microsoft.com/office/drawing/2014/main" id="{E8EB9A2C-14C6-41C8-BA78-ADD7C3BAE09C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Группы и межотраслевые бизнес-модели</a:t>
            </a:r>
          </a:p>
        </p:txBody>
      </p:sp>
      <p:sp>
        <p:nvSpPr>
          <p:cNvPr id="2" name="Банки, телеком и другие активы в общей стратегии развит">
            <a:extLst>
              <a:ext uri="{FF2B5EF4-FFF2-40B4-BE49-F238E27FC236}">
                <a16:creationId xmlns:a16="http://schemas.microsoft.com/office/drawing/2014/main" id="{EAB86FEC-9F6F-4CFA-A655-7578AF9A546A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Банки, телеком и другие активы в общей стратегии развития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98E126A0-8FC5-44C1-8FD7-BE36487701A3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07E80E62-562F-4CE0-B3C4-870A4ED6AB7D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07">
            <a:extLst>
              <a:ext uri="{FF2B5EF4-FFF2-40B4-BE49-F238E27FC236}">
                <a16:creationId xmlns:a16="http://schemas.microsoft.com/office/drawing/2014/main" id="{3F0C8BBF-A969-40D8-9CFE-6FD0F29AD92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344D2D-A598-422D-BE5D-90DC33FE7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43150" y="2238375"/>
            <a:ext cx="1381125" cy="392906"/>
          </a:xfrm>
          <a:prstGeom prst="rect">
            <a:avLst/>
          </a:prstGeom>
        </p:spPr>
      </p:pic>
      <p:sp>
        <p:nvSpPr>
          <p:cNvPr id="8" name="Элдик и Beeline: стратегия банка, телекома и группы.  К">
            <a:extLst>
              <a:ext uri="{FF2B5EF4-FFF2-40B4-BE49-F238E27FC236}">
                <a16:creationId xmlns:a16="http://schemas.microsoft.com/office/drawing/2014/main" id="{FE1FC789-0512-4CC6-B138-74DE9CAC63EF}"/>
              </a:ext>
            </a:extLst>
          </p:cNvPr>
          <p:cNvSpPr>
            <a:spLocks noGrp="1"/>
          </p:cNvSpPr>
          <p:nvPr/>
        </p:nvSpPr>
        <p:spPr>
          <a:xfrm>
            <a:off x="4171950" y="213360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Элдик и Beeline: стратегия банка, телекома и группы.  Комплексная диагностика и портфель из 118 предложенных инициатив.</a:t>
            </a:r>
          </a:p>
        </p:txBody>
      </p:sp>
      <p:sp>
        <p:nvSpPr>
          <p:cNvPr id="9" name="ПФПГ">
            <a:extLst>
              <a:ext uri="{FF2B5EF4-FFF2-40B4-BE49-F238E27FC236}">
                <a16:creationId xmlns:a16="http://schemas.microsoft.com/office/drawing/2014/main" id="{CB6DD16D-9296-4B0F-BAE2-313C01114A98}"/>
              </a:ext>
            </a:extLst>
          </p:cNvPr>
          <p:cNvSpPr>
            <a:spLocks noGrp="1"/>
          </p:cNvSpPr>
          <p:nvPr/>
        </p:nvSpPr>
        <p:spPr>
          <a:xfrm>
            <a:off x="590550" y="3609975"/>
            <a:ext cx="12096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ПФПГ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7C5552-B5C8-433E-BCEF-5153C953E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990725" y="3590925"/>
            <a:ext cx="1743075" cy="355730"/>
          </a:xfrm>
          <a:prstGeom prst="rect">
            <a:avLst/>
          </a:prstGeom>
        </p:spPr>
      </p:pic>
      <p:sp>
        <p:nvSpPr>
          <p:cNvPr id="11" name="ER-Telecom">
            <a:extLst>
              <a:ext uri="{FF2B5EF4-FFF2-40B4-BE49-F238E27FC236}">
                <a16:creationId xmlns:a16="http://schemas.microsoft.com/office/drawing/2014/main" id="{1A0B329E-EC6C-4147-B462-59A6D6AC0216}"/>
              </a:ext>
            </a:extLst>
          </p:cNvPr>
          <p:cNvSpPr>
            <a:spLocks noGrp="1"/>
          </p:cNvSpPr>
          <p:nvPr/>
        </p:nvSpPr>
        <p:spPr>
          <a:xfrm>
            <a:off x="590550" y="4181475"/>
            <a:ext cx="31432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ER-Telecom</a:t>
            </a:r>
          </a:p>
        </p:txBody>
      </p:sp>
      <p:sp>
        <p:nvSpPr>
          <p:cNvPr id="12" name="Трансформация Урал ФД / «Клюква» в группе с ER-Telecom.">
            <a:extLst>
              <a:ext uri="{FF2B5EF4-FFF2-40B4-BE49-F238E27FC236}">
                <a16:creationId xmlns:a16="http://schemas.microsoft.com/office/drawing/2014/main" id="{09F2CC4C-7376-4804-BFAB-50BFC70E4EA7}"/>
              </a:ext>
            </a:extLst>
          </p:cNvPr>
          <p:cNvSpPr>
            <a:spLocks noGrp="1"/>
          </p:cNvSpPr>
          <p:nvPr/>
        </p:nvSpPr>
        <p:spPr>
          <a:xfrm>
            <a:off x="4171950" y="3609975"/>
            <a:ext cx="74104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Трансформация Урал ФД / «Клюква» в группе с ER-Telecom.  Клиентская модель и финансовый супермаркет.  Текущий бренд банка: Дом.ру Банк.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CD473A-4899-4DD9-9999-F420D6169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5162550"/>
            <a:ext cx="2428932" cy="533400"/>
          </a:xfrm>
          <a:prstGeom prst="rect">
            <a:avLst/>
          </a:prstGeom>
        </p:spPr>
      </p:pic>
      <p:sp>
        <p:nvSpPr>
          <p:cNvPr id="14" name="Ак Барс Группа: комплексная трансформация банка и связа">
            <a:extLst>
              <a:ext uri="{FF2B5EF4-FFF2-40B4-BE49-F238E27FC236}">
                <a16:creationId xmlns:a16="http://schemas.microsoft.com/office/drawing/2014/main" id="{9F369A76-8AB6-4B0A-AABA-B2DDECCC36D3}"/>
              </a:ext>
            </a:extLst>
          </p:cNvPr>
          <p:cNvSpPr>
            <a:spLocks noGrp="1"/>
          </p:cNvSpPr>
          <p:nvPr/>
        </p:nvSpPr>
        <p:spPr>
          <a:xfrm>
            <a:off x="4171950" y="516255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Ак Барс Группа: комплексная трансформация банка и связанных бизнесов.  Запуск 77 проектов в программе изменений.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AC26B4-25A0-2760-3813-0553747EB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1932264"/>
            <a:ext cx="1381125" cy="8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Международное развитие и M&amp;A">
            <a:extLst>
              <a:ext uri="{FF2B5EF4-FFF2-40B4-BE49-F238E27FC236}">
                <a16:creationId xmlns:a16="http://schemas.microsoft.com/office/drawing/2014/main" id="{080580D0-0C1B-4591-832F-7021D50DB6B9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Международное развитие и M&amp;A</a:t>
            </a:r>
          </a:p>
        </p:txBody>
      </p:sp>
      <p:sp>
        <p:nvSpPr>
          <p:cNvPr id="2" name="Глобальные финансовые группы, новые рынки и интеграция">
            <a:extLst>
              <a:ext uri="{FF2B5EF4-FFF2-40B4-BE49-F238E27FC236}">
                <a16:creationId xmlns:a16="http://schemas.microsoft.com/office/drawing/2014/main" id="{211A8369-8E1C-4688-A49C-E136D15D3A89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Глобальные финансовые группы, новые рынки и интеграция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2308BBD8-8D7D-41D4-994D-6889A21CD4DC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A1CC1004-994E-4246-82FF-A3077A7A38E3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08">
            <a:extLst>
              <a:ext uri="{FF2B5EF4-FFF2-40B4-BE49-F238E27FC236}">
                <a16:creationId xmlns:a16="http://schemas.microsoft.com/office/drawing/2014/main" id="{EA43B989-E217-4753-8B60-BECA1EBF7919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E91992-6E03-4248-9561-26B47E1BD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57400"/>
            <a:ext cx="1660891" cy="552450"/>
          </a:xfrm>
          <a:prstGeom prst="rect">
            <a:avLst/>
          </a:prstGeom>
        </p:spPr>
      </p:pic>
      <p:sp>
        <p:nvSpPr>
          <p:cNvPr id="7" name="BNP Paribas: сегментная модель с головным офисом во Фра">
            <a:extLst>
              <a:ext uri="{FF2B5EF4-FFF2-40B4-BE49-F238E27FC236}">
                <a16:creationId xmlns:a16="http://schemas.microsoft.com/office/drawing/2014/main" id="{D7D6D940-BF86-4C40-A4CB-E88BA0EB1E47}"/>
              </a:ext>
            </a:extLst>
          </p:cNvPr>
          <p:cNvSpPr>
            <a:spLocks noGrp="1"/>
          </p:cNvSpPr>
          <p:nvPr/>
        </p:nvSpPr>
        <p:spPr>
          <a:xfrm>
            <a:off x="4171950" y="205740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BNP Paribas: сегментная модель с головным офисом во Франции для стран присутствия группы.  Интеграция и трансформация UkrSibbank.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F41500-4E25-4994-BEE2-F9ED303C7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105150"/>
            <a:ext cx="1669104" cy="552450"/>
          </a:xfrm>
          <a:prstGeom prst="rect">
            <a:avLst/>
          </a:prstGeom>
        </p:spPr>
      </p:pic>
      <p:sp>
        <p:nvSpPr>
          <p:cNvPr id="9" name="Росбанк / Société Générale Vostok: клиентская стратегия">
            <a:extLst>
              <a:ext uri="{FF2B5EF4-FFF2-40B4-BE49-F238E27FC236}">
                <a16:creationId xmlns:a16="http://schemas.microsoft.com/office/drawing/2014/main" id="{0630C647-A42A-42F6-8C25-E15F6EF38A42}"/>
              </a:ext>
            </a:extLst>
          </p:cNvPr>
          <p:cNvSpPr>
            <a:spLocks noGrp="1"/>
          </p:cNvSpPr>
          <p:nvPr/>
        </p:nvSpPr>
        <p:spPr>
          <a:xfrm>
            <a:off x="4171950" y="310515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Росбанк / Société Générale Vostok: клиентская стратегия и daily banking в контексте объединения банков.  Согласование с французским HQ.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DC529F-E01A-4FBC-92D3-2F18FF6D3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152900"/>
            <a:ext cx="2076450" cy="552304"/>
          </a:xfrm>
          <a:prstGeom prst="rect">
            <a:avLst/>
          </a:prstGeom>
        </p:spPr>
      </p:pic>
      <p:sp>
        <p:nvSpPr>
          <p:cNvPr id="11" name="TBC: стратегическая проработка международной экспансии ">
            <a:extLst>
              <a:ext uri="{FF2B5EF4-FFF2-40B4-BE49-F238E27FC236}">
                <a16:creationId xmlns:a16="http://schemas.microsoft.com/office/drawing/2014/main" id="{D3A2D24C-D2C0-4C66-9E66-72E68C29E4EE}"/>
              </a:ext>
            </a:extLst>
          </p:cNvPr>
          <p:cNvSpPr>
            <a:spLocks noGrp="1"/>
          </p:cNvSpPr>
          <p:nvPr/>
        </p:nvSpPr>
        <p:spPr>
          <a:xfrm>
            <a:off x="4171950" y="415290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TBC: стратегическая проработка международной экспансии и адаптации бизнес-модели.  Nikoil / TBC: стратегия и сценарии интеграции.</a:t>
            </a:r>
          </a:p>
        </p:txBody>
      </p:sp>
      <p:sp>
        <p:nvSpPr>
          <p:cNvPr id="12" name="Международные&#10;цепочки поставок">
            <a:extLst>
              <a:ext uri="{FF2B5EF4-FFF2-40B4-BE49-F238E27FC236}">
                <a16:creationId xmlns:a16="http://schemas.microsoft.com/office/drawing/2014/main" id="{C07CDA3C-4C00-44BC-A725-99225235C57A}"/>
              </a:ext>
            </a:extLst>
          </p:cNvPr>
          <p:cNvSpPr>
            <a:spLocks noGrp="1"/>
          </p:cNvSpPr>
          <p:nvPr/>
        </p:nvSpPr>
        <p:spPr>
          <a:xfrm>
            <a:off x="590550" y="5200650"/>
            <a:ext cx="314325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Международные</a:t>
            </a:r>
          </a:p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цепочки поставок</a:t>
            </a:r>
          </a:p>
        </p:txBody>
      </p:sp>
      <p:sp>
        <p:nvSpPr>
          <p:cNvPr id="13" name="Китай–Казахстан и food &amp; retail в России.  Модели взаим">
            <a:extLst>
              <a:ext uri="{FF2B5EF4-FFF2-40B4-BE49-F238E27FC236}">
                <a16:creationId xmlns:a16="http://schemas.microsoft.com/office/drawing/2014/main" id="{32691769-8EC1-4DB0-8A5F-7AEA643F2FD1}"/>
              </a:ext>
            </a:extLst>
          </p:cNvPr>
          <p:cNvSpPr>
            <a:spLocks noGrp="1"/>
          </p:cNvSpPr>
          <p:nvPr/>
        </p:nvSpPr>
        <p:spPr>
          <a:xfrm>
            <a:off x="4171950" y="520065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Китай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–</a:t>
            </a: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Казахстан</a:t>
            </a:r>
            <a:r>
              <a:rPr lang="ru-RU"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-Евразия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food &amp; retail.  Модели </a:t>
            </a: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взаимодействия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финансов</a:t>
            </a:r>
            <a:r>
              <a:rPr lang="ru-RU"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, кросс-бордер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торговли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логистики</a:t>
            </a:r>
            <a:r>
              <a:rPr sz="180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468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Инвестиции, капитал и стоимость бизнеса">
            <a:extLst>
              <a:ext uri="{FF2B5EF4-FFF2-40B4-BE49-F238E27FC236}">
                <a16:creationId xmlns:a16="http://schemas.microsoft.com/office/drawing/2014/main" id="{4121D4C2-F118-4516-B56E-09C119D9AD8E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Инвестиции, капитал и стоимость бизнеса</a:t>
            </a:r>
          </a:p>
        </p:txBody>
      </p:sp>
      <p:sp>
        <p:nvSpPr>
          <p:cNvPr id="2" name="Государственные инвестиционные институты и предпринимат">
            <a:extLst>
              <a:ext uri="{FF2B5EF4-FFF2-40B4-BE49-F238E27FC236}">
                <a16:creationId xmlns:a16="http://schemas.microsoft.com/office/drawing/2014/main" id="{C5BBBB65-3B1E-407B-89F4-92DD0A27CE45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Государственные инвестиционные институты и предпринимательские проекты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2F9E38D6-A381-43F5-BA2A-35128783ACA9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278BFAEA-9251-4682-9051-3F8466D451BE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09">
            <a:extLst>
              <a:ext uri="{FF2B5EF4-FFF2-40B4-BE49-F238E27FC236}">
                <a16:creationId xmlns:a16="http://schemas.microsoft.com/office/drawing/2014/main" id="{64598F12-EA3F-4AD8-A983-7488D8B0BE41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4B28F7-98E6-4F5A-BE4D-41C9D88AF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965960"/>
            <a:ext cx="2639291" cy="533400"/>
          </a:xfrm>
          <a:prstGeom prst="rect">
            <a:avLst/>
          </a:prstGeom>
        </p:spPr>
      </p:pic>
      <p:sp>
        <p:nvSpPr>
          <p:cNvPr id="7" name="ANIF: заместитель генерального директора и вице-президе">
            <a:extLst>
              <a:ext uri="{FF2B5EF4-FFF2-40B4-BE49-F238E27FC236}">
                <a16:creationId xmlns:a16="http://schemas.microsoft.com/office/drawing/2014/main" id="{08EFFE83-0285-4C98-853F-581FB3BA8E01}"/>
              </a:ext>
            </a:extLst>
          </p:cNvPr>
          <p:cNvSpPr>
            <a:spLocks noGrp="1"/>
          </p:cNvSpPr>
          <p:nvPr/>
        </p:nvSpPr>
        <p:spPr>
          <a:xfrm>
            <a:off x="4171950" y="196596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ANIF: заместитель генерального директора и вице-президент по маркетингу и стратегии.  Международный капитал, инвестиционная стратегия и партнёрства.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404E21-211C-463B-AD1B-FD06C9D3A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035808"/>
            <a:ext cx="819150" cy="827369"/>
          </a:xfrm>
          <a:prstGeom prst="rect">
            <a:avLst/>
          </a:prstGeom>
        </p:spPr>
      </p:pic>
      <p:sp>
        <p:nvSpPr>
          <p:cNvPr id="9" name="ARFI">
            <a:extLst>
              <a:ext uri="{FF2B5EF4-FFF2-40B4-BE49-F238E27FC236}">
                <a16:creationId xmlns:a16="http://schemas.microsoft.com/office/drawing/2014/main" id="{AF6757C9-CD61-4543-B956-1E8439FBAA43}"/>
              </a:ext>
            </a:extLst>
          </p:cNvPr>
          <p:cNvSpPr>
            <a:spLocks noGrp="1"/>
          </p:cNvSpPr>
          <p:nvPr/>
        </p:nvSpPr>
        <p:spPr>
          <a:xfrm>
            <a:off x="1619250" y="3236976"/>
            <a:ext cx="2095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ARFI</a:t>
            </a:r>
          </a:p>
        </p:txBody>
      </p:sp>
      <p:sp>
        <p:nvSpPr>
          <p:cNvPr id="10" name="Член совета директоров.  Развитие инвестиционной краудф">
            <a:extLst>
              <a:ext uri="{FF2B5EF4-FFF2-40B4-BE49-F238E27FC236}">
                <a16:creationId xmlns:a16="http://schemas.microsoft.com/office/drawing/2014/main" id="{72DC9AE9-914E-4931-88D0-9B929F6634C1}"/>
              </a:ext>
            </a:extLst>
          </p:cNvPr>
          <p:cNvSpPr>
            <a:spLocks noGrp="1"/>
          </p:cNvSpPr>
          <p:nvPr/>
        </p:nvSpPr>
        <p:spPr>
          <a:xfrm>
            <a:off x="4171950" y="3136392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Член совета директоров.  Развитие инвестиционной краудфандинговой платформы и модели соинвестирования.</a:t>
            </a:r>
          </a:p>
        </p:txBody>
      </p:sp>
      <p:sp>
        <p:nvSpPr>
          <p:cNvPr id="11" name="X8Team">
            <a:extLst>
              <a:ext uri="{FF2B5EF4-FFF2-40B4-BE49-F238E27FC236}">
                <a16:creationId xmlns:a16="http://schemas.microsoft.com/office/drawing/2014/main" id="{ACBB6CE6-7E52-4CDE-9E61-AAD13F74C71B}"/>
              </a:ext>
            </a:extLst>
          </p:cNvPr>
          <p:cNvSpPr>
            <a:spLocks noGrp="1"/>
          </p:cNvSpPr>
          <p:nvPr/>
        </p:nvSpPr>
        <p:spPr>
          <a:xfrm>
            <a:off x="590550" y="4315968"/>
            <a:ext cx="3143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X8Team</a:t>
            </a:r>
          </a:p>
        </p:txBody>
      </p:sp>
      <p:sp>
        <p:nvSpPr>
          <p:cNvPr id="12" name="Сооснователь и инвестор.  Создание и развитие технологи">
            <a:extLst>
              <a:ext uri="{FF2B5EF4-FFF2-40B4-BE49-F238E27FC236}">
                <a16:creationId xmlns:a16="http://schemas.microsoft.com/office/drawing/2014/main" id="{51DB2174-75BF-4DFD-9AA9-5E62FFD7BF3A}"/>
              </a:ext>
            </a:extLst>
          </p:cNvPr>
          <p:cNvSpPr>
            <a:spLocks noGrp="1"/>
          </p:cNvSpPr>
          <p:nvPr/>
        </p:nvSpPr>
        <p:spPr>
          <a:xfrm>
            <a:off x="4171950" y="4315968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Сооснователь и инвестор.  Создание и развитие технологической группы, инвестиционный цикл и выход через продажу доли.</a:t>
            </a:r>
          </a:p>
        </p:txBody>
      </p:sp>
      <p:sp>
        <p:nvSpPr>
          <p:cNvPr id="14" name="X8Team">
            <a:extLst>
              <a:ext uri="{FF2B5EF4-FFF2-40B4-BE49-F238E27FC236}">
                <a16:creationId xmlns:a16="http://schemas.microsoft.com/office/drawing/2014/main" id="{ACBB6CE6-7E52-4CDE-9E61-AAD13F74C71B}"/>
              </a:ext>
            </a:extLst>
          </p:cNvPr>
          <p:cNvSpPr>
            <a:spLocks noGrp="1"/>
          </p:cNvSpPr>
          <p:nvPr/>
        </p:nvSpPr>
        <p:spPr>
          <a:xfrm>
            <a:off x="590550" y="5431536"/>
            <a:ext cx="3143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East Capital</a:t>
            </a:r>
          </a:p>
        </p:txBody>
      </p:sp>
      <p:sp>
        <p:nvSpPr>
          <p:cNvPr id="15" name="Сооснователь и инвестор.  Создание и развитие технологи">
            <a:extLst>
              <a:ext uri="{FF2B5EF4-FFF2-40B4-BE49-F238E27FC236}">
                <a16:creationId xmlns:a16="http://schemas.microsoft.com/office/drawing/2014/main" id="{51DB2174-75BF-4DFD-9AA9-5E62FFD7BF3A}"/>
              </a:ext>
            </a:extLst>
          </p:cNvPr>
          <p:cNvSpPr>
            <a:spLocks noGrp="1"/>
          </p:cNvSpPr>
          <p:nvPr/>
        </p:nvSpPr>
        <p:spPr>
          <a:xfrm>
            <a:off x="4171950" y="5431536"/>
            <a:ext cx="7410450" cy="80467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Банки с инвестициями East Capital: акселерация развития и повышение стоимости бизнеса.</a:t>
            </a:r>
          </a:p>
        </p:txBody>
      </p:sp>
    </p:spTree>
    <p:extLst>
      <p:ext uri="{BB962C8B-B14F-4D97-AF65-F5344CB8AC3E}">
        <p14:creationId xmlns:p14="http://schemas.microsoft.com/office/powerpoint/2010/main" val="1549953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омышленность и B2B">
            <a:extLst>
              <a:ext uri="{FF2B5EF4-FFF2-40B4-BE49-F238E27FC236}">
                <a16:creationId xmlns:a16="http://schemas.microsoft.com/office/drawing/2014/main" id="{F0C6CD05-AE49-4CB6-ADB1-B148D155A076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Промышленность и B2B</a:t>
            </a:r>
          </a:p>
        </p:txBody>
      </p:sp>
      <p:sp>
        <p:nvSpPr>
          <p:cNvPr id="2" name="Организационные изменения, клиентские модели и развитие">
            <a:extLst>
              <a:ext uri="{FF2B5EF4-FFF2-40B4-BE49-F238E27FC236}">
                <a16:creationId xmlns:a16="http://schemas.microsoft.com/office/drawing/2014/main" id="{6E05C25E-FCBE-465A-8B04-734833C7B2E2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Организационные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изменения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,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клиентские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модели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и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развитие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продуктов</a:t>
            </a:r>
            <a:endParaRPr sz="1800" b="0" dirty="0">
              <a:solidFill>
                <a:srgbClr val="5365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E2B16D19-5206-4EF9-B852-8A6FD4C9E648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B3C26370-2E76-421C-844F-95B109EAAE34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10">
            <a:extLst>
              <a:ext uri="{FF2B5EF4-FFF2-40B4-BE49-F238E27FC236}">
                <a16:creationId xmlns:a16="http://schemas.microsoft.com/office/drawing/2014/main" id="{AEB952F3-C905-4462-934A-BEC4E7F14CF1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A9634D-D766-42F3-AA97-E9A5BD208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76450"/>
            <a:ext cx="1729887" cy="457200"/>
          </a:xfrm>
          <a:prstGeom prst="rect">
            <a:avLst/>
          </a:prstGeom>
        </p:spPr>
      </p:pic>
      <p:sp>
        <p:nvSpPr>
          <p:cNvPr id="8" name="Организационная и клиентская трансформация ЧТПЗ. Развит">
            <a:extLst>
              <a:ext uri="{FF2B5EF4-FFF2-40B4-BE49-F238E27FC236}">
                <a16:creationId xmlns:a16="http://schemas.microsoft.com/office/drawing/2014/main" id="{01C154C7-4C54-4AE9-BA8E-C90C7B8EB58B}"/>
              </a:ext>
            </a:extLst>
          </p:cNvPr>
          <p:cNvSpPr>
            <a:spLocks noGrp="1"/>
          </p:cNvSpPr>
          <p:nvPr/>
        </p:nvSpPr>
        <p:spPr>
          <a:xfrm>
            <a:off x="4171950" y="2076450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Организационная и клиентская трансформация ЧТПЗ. Развитие функций стратегии и клиентского опыта.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77A3B6-88F7-4F93-8E2E-3F91A17BF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095625"/>
            <a:ext cx="1226408" cy="457200"/>
          </a:xfrm>
          <a:prstGeom prst="rect">
            <a:avLst/>
          </a:prstGeom>
        </p:spPr>
      </p:pic>
      <p:sp>
        <p:nvSpPr>
          <p:cNvPr id="10" name="Личные проекты и команда">
            <a:extLst>
              <a:ext uri="{FF2B5EF4-FFF2-40B4-BE49-F238E27FC236}">
                <a16:creationId xmlns:a16="http://schemas.microsoft.com/office/drawing/2014/main" id="{53AD625A-5D38-4021-9AF8-AA5757A31D64}"/>
              </a:ext>
            </a:extLst>
          </p:cNvPr>
          <p:cNvSpPr>
            <a:spLocks noGrp="1"/>
          </p:cNvSpPr>
          <p:nvPr/>
        </p:nvSpPr>
        <p:spPr>
          <a:xfrm>
            <a:off x="590550" y="3676650"/>
            <a:ext cx="32099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237A74"/>
                </a:solidFill>
                <a:latin typeface="Arial"/>
                <a:ea typeface="Arial"/>
                <a:cs typeface="Arial"/>
              </a:rPr>
              <a:t>Личные </a:t>
            </a:r>
            <a:r>
              <a:rPr sz="1500" b="0" dirty="0" err="1">
                <a:solidFill>
                  <a:srgbClr val="237A74"/>
                </a:solidFill>
                <a:latin typeface="Arial"/>
                <a:ea typeface="Arial"/>
                <a:cs typeface="Arial"/>
              </a:rPr>
              <a:t>проекты</a:t>
            </a:r>
            <a:r>
              <a:rPr sz="1500" b="0" dirty="0">
                <a:solidFill>
                  <a:srgbClr val="237A74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237A74"/>
                </a:solidFill>
                <a:latin typeface="Arial"/>
                <a:ea typeface="Arial"/>
                <a:cs typeface="Arial"/>
              </a:rPr>
              <a:t>и</a:t>
            </a:r>
            <a:r>
              <a:rPr sz="1500" b="0" dirty="0">
                <a:solidFill>
                  <a:srgbClr val="237A74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237A74"/>
                </a:solidFill>
                <a:latin typeface="Arial"/>
                <a:ea typeface="Arial"/>
                <a:cs typeface="Arial"/>
              </a:rPr>
              <a:t>команда</a:t>
            </a:r>
            <a:endParaRPr sz="1500" b="0" dirty="0">
              <a:solidFill>
                <a:srgbClr val="237A7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Росатом: стратегические сессии, работа с данными и моде">
            <a:extLst>
              <a:ext uri="{FF2B5EF4-FFF2-40B4-BE49-F238E27FC236}">
                <a16:creationId xmlns:a16="http://schemas.microsoft.com/office/drawing/2014/main" id="{D380B668-C93B-49B5-8E5A-E1C0301F0175}"/>
              </a:ext>
            </a:extLst>
          </p:cNvPr>
          <p:cNvSpPr>
            <a:spLocks noGrp="1"/>
          </p:cNvSpPr>
          <p:nvPr/>
        </p:nvSpPr>
        <p:spPr>
          <a:xfrm>
            <a:off x="4171950" y="3095625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Росатом: стратегические сессии, работа с данными и модель продуктовых инициатив.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79A7EC-CE89-4CBF-B221-D65BA8956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114800"/>
            <a:ext cx="2175641" cy="457200"/>
          </a:xfrm>
          <a:prstGeom prst="rect">
            <a:avLst/>
          </a:prstGeom>
        </p:spPr>
      </p:pic>
      <p:sp>
        <p:nvSpPr>
          <p:cNvPr id="13" name="Практика команды">
            <a:extLst>
              <a:ext uri="{FF2B5EF4-FFF2-40B4-BE49-F238E27FC236}">
                <a16:creationId xmlns:a16="http://schemas.microsoft.com/office/drawing/2014/main" id="{A69F410F-2540-4FE6-8D0F-CF315A767CAF}"/>
              </a:ext>
            </a:extLst>
          </p:cNvPr>
          <p:cNvSpPr>
            <a:spLocks noGrp="1"/>
          </p:cNvSpPr>
          <p:nvPr/>
        </p:nvSpPr>
        <p:spPr>
          <a:xfrm>
            <a:off x="590550" y="4695825"/>
            <a:ext cx="32099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37A74"/>
                </a:solidFill>
                <a:latin typeface="Arial"/>
                <a:ea typeface="Arial"/>
                <a:cs typeface="Arial"/>
              </a:rPr>
              <a:t>Практика команды</a:t>
            </a:r>
          </a:p>
        </p:txBody>
      </p:sp>
      <p:sp>
        <p:nvSpPr>
          <p:cNvPr id="14" name="СИБУР: управление проектным портфелем, 18 цифровых кома">
            <a:extLst>
              <a:ext uri="{FF2B5EF4-FFF2-40B4-BE49-F238E27FC236}">
                <a16:creationId xmlns:a16="http://schemas.microsoft.com/office/drawing/2014/main" id="{10BAC83B-4BFC-4FF5-8D39-ED3C343E60A0}"/>
              </a:ext>
            </a:extLst>
          </p:cNvPr>
          <p:cNvSpPr>
            <a:spLocks noGrp="1"/>
          </p:cNvSpPr>
          <p:nvPr/>
        </p:nvSpPr>
        <p:spPr>
          <a:xfrm>
            <a:off x="4171950" y="4114800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СИБУР: управление проектным портфелем, 18 цифровых команд и 350 подготовленных сотрудников.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498EA47-0487-466B-A903-715C4ADCF3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90550" y="5133975"/>
            <a:ext cx="1364776" cy="457200"/>
          </a:xfrm>
          <a:prstGeom prst="rect">
            <a:avLst/>
          </a:prstGeom>
        </p:spPr>
      </p:pic>
      <p:sp>
        <p:nvSpPr>
          <p:cNvPr id="16" name="Практика команды">
            <a:extLst>
              <a:ext uri="{FF2B5EF4-FFF2-40B4-BE49-F238E27FC236}">
                <a16:creationId xmlns:a16="http://schemas.microsoft.com/office/drawing/2014/main" id="{CED75DBA-54A3-4C1D-9E88-1D4998C1EDA2}"/>
              </a:ext>
            </a:extLst>
          </p:cNvPr>
          <p:cNvSpPr>
            <a:spLocks noGrp="1"/>
          </p:cNvSpPr>
          <p:nvPr/>
        </p:nvSpPr>
        <p:spPr>
          <a:xfrm>
            <a:off x="590550" y="5715000"/>
            <a:ext cx="32099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37A74"/>
                </a:solidFill>
                <a:latin typeface="Arial"/>
                <a:ea typeface="Arial"/>
                <a:cs typeface="Arial"/>
              </a:rPr>
              <a:t>Практика команды</a:t>
            </a:r>
          </a:p>
        </p:txBody>
      </p:sp>
      <p:sp>
        <p:nvSpPr>
          <p:cNvPr id="17" name="Северсталь: продуктовая лаборатория и запуск более 50 п">
            <a:extLst>
              <a:ext uri="{FF2B5EF4-FFF2-40B4-BE49-F238E27FC236}">
                <a16:creationId xmlns:a16="http://schemas.microsoft.com/office/drawing/2014/main" id="{CA214636-9D36-46AC-A27D-10AA18A1C4CC}"/>
              </a:ext>
            </a:extLst>
          </p:cNvPr>
          <p:cNvSpPr>
            <a:spLocks noGrp="1"/>
          </p:cNvSpPr>
          <p:nvPr/>
        </p:nvSpPr>
        <p:spPr>
          <a:xfrm>
            <a:off x="4171950" y="5133975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Северсталь: продуктовая лаборатория и запуск более 50 продуктов в разных бизнес-функциях.</a:t>
            </a:r>
          </a:p>
        </p:txBody>
      </p:sp>
    </p:spTree>
    <p:extLst>
      <p:ext uri="{BB962C8B-B14F-4D97-AF65-F5344CB8AC3E}">
        <p14:creationId xmlns:p14="http://schemas.microsoft.com/office/powerpoint/2010/main" val="8909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Медицина и сопровождение пациента">
            <a:extLst>
              <a:ext uri="{FF2B5EF4-FFF2-40B4-BE49-F238E27FC236}">
                <a16:creationId xmlns:a16="http://schemas.microsoft.com/office/drawing/2014/main" id="{5B9FA96F-2B28-4552-BA14-7AF4677B501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Медицина и сопровождение пациента</a:t>
            </a:r>
          </a:p>
        </p:txBody>
      </p:sp>
      <p:sp>
        <p:nvSpPr>
          <p:cNvPr id="2" name="Сервисная модель, цифровые каналы и межотраслевые партн">
            <a:extLst>
              <a:ext uri="{FF2B5EF4-FFF2-40B4-BE49-F238E27FC236}">
                <a16:creationId xmlns:a16="http://schemas.microsoft.com/office/drawing/2014/main" id="{7F6774FE-4EC9-49F4-9575-B3F1910302F6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Сервисная модель, цифровые каналы и межотраслевые партнёрства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CAA5AC38-FC02-461A-B6B4-4532550F1BD0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C54B0948-583A-4A7F-B6C3-A6EE6506DEE7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11">
            <a:extLst>
              <a:ext uri="{FF2B5EF4-FFF2-40B4-BE49-F238E27FC236}">
                <a16:creationId xmlns:a16="http://schemas.microsoft.com/office/drawing/2014/main" id="{981BC959-7ECF-4ED1-A220-47CA720DB10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211FDF-1A0F-4F65-979E-5861D0180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85975"/>
            <a:ext cx="1017775" cy="619125"/>
          </a:xfrm>
          <a:prstGeom prst="rect">
            <a:avLst/>
          </a:prstGeom>
        </p:spPr>
      </p:pic>
      <p:sp>
        <p:nvSpPr>
          <p:cNvPr id="8" name="МЕДСИ: операционная модель сопровождения пациента, перс">
            <a:extLst>
              <a:ext uri="{FF2B5EF4-FFF2-40B4-BE49-F238E27FC236}">
                <a16:creationId xmlns:a16="http://schemas.microsoft.com/office/drawing/2014/main" id="{1623AEB7-B543-4CD2-911E-CDFD056117FC}"/>
              </a:ext>
            </a:extLst>
          </p:cNvPr>
          <p:cNvSpPr>
            <a:spLocks noGrp="1"/>
          </p:cNvSpPr>
          <p:nvPr/>
        </p:nvSpPr>
        <p:spPr>
          <a:xfrm>
            <a:off x="4171950" y="2085975"/>
            <a:ext cx="74104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МЕДСИ: операционная модель сопровождения пациента, персональные менеджеры и координаторы.  Подписочные сервисы и запуск МЕДСИ Premium.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E7E348-0862-41A2-A52D-2446007BC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495675"/>
            <a:ext cx="2224892" cy="619125"/>
          </a:xfrm>
          <a:prstGeom prst="rect">
            <a:avLst/>
          </a:prstGeom>
        </p:spPr>
      </p:pic>
      <p:sp>
        <p:nvSpPr>
          <p:cNvPr id="10" name="Проект дочерней компании">
            <a:extLst>
              <a:ext uri="{FF2B5EF4-FFF2-40B4-BE49-F238E27FC236}">
                <a16:creationId xmlns:a16="http://schemas.microsoft.com/office/drawing/2014/main" id="{3D981F15-C26C-4E50-9697-4F9A8E98513E}"/>
              </a:ext>
            </a:extLst>
          </p:cNvPr>
          <p:cNvSpPr>
            <a:spLocks noGrp="1"/>
          </p:cNvSpPr>
          <p:nvPr/>
        </p:nvSpPr>
        <p:spPr>
          <a:xfrm>
            <a:off x="590550" y="4305300"/>
            <a:ext cx="32099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237A74"/>
                </a:solidFill>
                <a:latin typeface="Arial"/>
                <a:ea typeface="Arial"/>
                <a:cs typeface="Arial"/>
              </a:rPr>
              <a:t>Проект </a:t>
            </a:r>
            <a:r>
              <a:rPr sz="1500" b="0" dirty="0" err="1">
                <a:solidFill>
                  <a:srgbClr val="237A74"/>
                </a:solidFill>
                <a:latin typeface="Arial"/>
                <a:ea typeface="Arial"/>
                <a:cs typeface="Arial"/>
              </a:rPr>
              <a:t>дочерней</a:t>
            </a:r>
            <a:r>
              <a:rPr sz="1500" b="0" dirty="0">
                <a:solidFill>
                  <a:srgbClr val="237A74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237A74"/>
                </a:solidFill>
                <a:latin typeface="Arial"/>
                <a:ea typeface="Arial"/>
                <a:cs typeface="Arial"/>
              </a:rPr>
              <a:t>компании</a:t>
            </a:r>
            <a:endParaRPr sz="1500" b="0" dirty="0">
              <a:solidFill>
                <a:srgbClr val="237A7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Медскан: создание, развитие и передача цифрового канала">
            <a:extLst>
              <a:ext uri="{FF2B5EF4-FFF2-40B4-BE49-F238E27FC236}">
                <a16:creationId xmlns:a16="http://schemas.microsoft.com/office/drawing/2014/main" id="{440C8EC8-C736-4E87-AAA1-DC5ADBD5FFE9}"/>
              </a:ext>
            </a:extLst>
          </p:cNvPr>
          <p:cNvSpPr>
            <a:spLocks noGrp="1"/>
          </p:cNvSpPr>
          <p:nvPr/>
        </p:nvSpPr>
        <p:spPr>
          <a:xfrm>
            <a:off x="4171950" y="3495675"/>
            <a:ext cx="74104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Медскан: создание, развитие и передача цифрового канала привлечения пациентов и записи на приём.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71E991-177F-42C7-A06B-1A65F404B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905375"/>
            <a:ext cx="1945821" cy="619125"/>
          </a:xfrm>
          <a:prstGeom prst="rect">
            <a:avLst/>
          </a:prstGeom>
        </p:spPr>
      </p:pic>
      <p:sp>
        <p:nvSpPr>
          <p:cNvPr id="14" name="EMC: 46 инициатив роста с планом внедрения.  Клиентские">
            <a:extLst>
              <a:ext uri="{FF2B5EF4-FFF2-40B4-BE49-F238E27FC236}">
                <a16:creationId xmlns:a16="http://schemas.microsoft.com/office/drawing/2014/main" id="{178AE724-49B5-422F-9BA1-32A1275C0597}"/>
              </a:ext>
            </a:extLst>
          </p:cNvPr>
          <p:cNvSpPr>
            <a:spLocks noGrp="1"/>
          </p:cNvSpPr>
          <p:nvPr/>
        </p:nvSpPr>
        <p:spPr>
          <a:xfrm>
            <a:off x="4171950" y="4905375"/>
            <a:ext cx="74104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EMC: 46 инициатив роста с планом внедрения.  Клиентские пути и комплексные предложения.  Межотраслевой проект EMC × T-Private.</a:t>
            </a:r>
          </a:p>
        </p:txBody>
      </p:sp>
    </p:spTree>
    <p:extLst>
      <p:ext uri="{BB962C8B-B14F-4D97-AF65-F5344CB8AC3E}">
        <p14:creationId xmlns:p14="http://schemas.microsoft.com/office/powerpoint/2010/main" val="12453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Государственные институты и сервисы">
            <a:extLst>
              <a:ext uri="{FF2B5EF4-FFF2-40B4-BE49-F238E27FC236}">
                <a16:creationId xmlns:a16="http://schemas.microsoft.com/office/drawing/2014/main" id="{84EA6902-EFF5-4BFA-94DE-A48CD1F2632F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Государственные институты и сервисы</a:t>
            </a:r>
          </a:p>
        </p:txBody>
      </p:sp>
      <p:sp>
        <p:nvSpPr>
          <p:cNvPr id="2" name="Инвестиционная инфраструктура, инновации и государствен">
            <a:extLst>
              <a:ext uri="{FF2B5EF4-FFF2-40B4-BE49-F238E27FC236}">
                <a16:creationId xmlns:a16="http://schemas.microsoft.com/office/drawing/2014/main" id="{0850E476-56F7-4BB5-8F19-F168B9DBD1E4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Инвестиционная инфраструктура, инновации и государственные услуги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8DC2DF9D-8E92-44BA-AB40-0B735F19B7BF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237D9692-FA67-413A-A9AD-F1C2F41026C0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12">
            <a:extLst>
              <a:ext uri="{FF2B5EF4-FFF2-40B4-BE49-F238E27FC236}">
                <a16:creationId xmlns:a16="http://schemas.microsoft.com/office/drawing/2014/main" id="{B8F65B6C-E8CA-46DB-8EDB-5D01E0A2A61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3F3D2-D68A-4299-9BB1-C580E7651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971675"/>
            <a:ext cx="1338591" cy="495300"/>
          </a:xfrm>
          <a:prstGeom prst="rect">
            <a:avLst/>
          </a:prstGeom>
        </p:spPr>
      </p:pic>
      <p:sp>
        <p:nvSpPr>
          <p:cNvPr id="7" name="Министерство юстиции Грузии">
            <a:extLst>
              <a:ext uri="{FF2B5EF4-FFF2-40B4-BE49-F238E27FC236}">
                <a16:creationId xmlns:a16="http://schemas.microsoft.com/office/drawing/2014/main" id="{1B470395-4A82-4C78-9844-0CE0C040651D}"/>
              </a:ext>
            </a:extLst>
          </p:cNvPr>
          <p:cNvSpPr>
            <a:spLocks noGrp="1"/>
          </p:cNvSpPr>
          <p:nvPr/>
        </p:nvSpPr>
        <p:spPr>
          <a:xfrm>
            <a:off x="590550" y="25908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Министерство юстиции Грузии</a:t>
            </a:r>
          </a:p>
        </p:txBody>
      </p:sp>
      <p:sp>
        <p:nvSpPr>
          <p:cNvPr id="8" name="Сервисная концепция и «единое окно». Проект Senteo.">
            <a:extLst>
              <a:ext uri="{FF2B5EF4-FFF2-40B4-BE49-F238E27FC236}">
                <a16:creationId xmlns:a16="http://schemas.microsoft.com/office/drawing/2014/main" id="{85664907-F859-4F95-A961-E7A694EC780F}"/>
              </a:ext>
            </a:extLst>
          </p:cNvPr>
          <p:cNvSpPr>
            <a:spLocks noGrp="1"/>
          </p:cNvSpPr>
          <p:nvPr/>
        </p:nvSpPr>
        <p:spPr>
          <a:xfrm>
            <a:off x="590550" y="30289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Сервисная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концепция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и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«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единое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окно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». 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Проект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Senteo</a:t>
            </a:r>
            <a:r>
              <a:rPr lang="ru-RU"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 Inc</a:t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510200-4CE5-44F1-8A95-C77FB3DE7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43675" y="1971675"/>
            <a:ext cx="2238375" cy="452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C83BE7-2063-4E34-AA22-3DBD29123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086850" y="1971675"/>
            <a:ext cx="504825" cy="509890"/>
          </a:xfrm>
          <a:prstGeom prst="rect">
            <a:avLst/>
          </a:prstGeom>
        </p:spPr>
      </p:pic>
      <p:sp>
        <p:nvSpPr>
          <p:cNvPr id="11" name="ANIF / ARFI">
            <a:extLst>
              <a:ext uri="{FF2B5EF4-FFF2-40B4-BE49-F238E27FC236}">
                <a16:creationId xmlns:a16="http://schemas.microsoft.com/office/drawing/2014/main" id="{67871348-E67C-4416-9EEE-BA229BDB3703}"/>
              </a:ext>
            </a:extLst>
          </p:cNvPr>
          <p:cNvSpPr>
            <a:spLocks noGrp="1"/>
          </p:cNvSpPr>
          <p:nvPr/>
        </p:nvSpPr>
        <p:spPr>
          <a:xfrm>
            <a:off x="6543675" y="25908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ANIF / ARFI</a:t>
            </a:r>
          </a:p>
        </p:txBody>
      </p:sp>
      <p:sp>
        <p:nvSpPr>
          <p:cNvPr id="12" name="Инвестиционная стратегия, международный капитал и платф">
            <a:extLst>
              <a:ext uri="{FF2B5EF4-FFF2-40B4-BE49-F238E27FC236}">
                <a16:creationId xmlns:a16="http://schemas.microsoft.com/office/drawing/2014/main" id="{DF9875DF-3C6F-47F8-AE5D-EF8EF1900379}"/>
              </a:ext>
            </a:extLst>
          </p:cNvPr>
          <p:cNvSpPr>
            <a:spLocks noGrp="1"/>
          </p:cNvSpPr>
          <p:nvPr/>
        </p:nvSpPr>
        <p:spPr>
          <a:xfrm>
            <a:off x="6543675" y="30289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Инвестиционная стратегия, международный капитал и платформа соинвестирования.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1D0FAD-D0AF-42C4-AB7C-3F83D863D3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90550" y="3800475"/>
            <a:ext cx="2519198" cy="495300"/>
          </a:xfrm>
          <a:prstGeom prst="rect">
            <a:avLst/>
          </a:prstGeom>
        </p:spPr>
      </p:pic>
      <p:sp>
        <p:nvSpPr>
          <p:cNvPr id="14" name="Карта жителя Татарстана">
            <a:extLst>
              <a:ext uri="{FF2B5EF4-FFF2-40B4-BE49-F238E27FC236}">
                <a16:creationId xmlns:a16="http://schemas.microsoft.com/office/drawing/2014/main" id="{8C7B571F-B19B-4C52-81D5-BFC856A99DD2}"/>
              </a:ext>
            </a:extLst>
          </p:cNvPr>
          <p:cNvSpPr>
            <a:spLocks noGrp="1"/>
          </p:cNvSpPr>
          <p:nvPr/>
        </p:nvSpPr>
        <p:spPr>
          <a:xfrm>
            <a:off x="590550" y="44196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Карта жителя Татарстана</a:t>
            </a:r>
          </a:p>
        </p:txBody>
      </p:sp>
      <p:sp>
        <p:nvSpPr>
          <p:cNvPr id="15" name="Финансовые, государственные и социальные сервисы в одно">
            <a:extLst>
              <a:ext uri="{FF2B5EF4-FFF2-40B4-BE49-F238E27FC236}">
                <a16:creationId xmlns:a16="http://schemas.microsoft.com/office/drawing/2014/main" id="{640554C5-B2E9-49E7-A6CE-6B42EB823E60}"/>
              </a:ext>
            </a:extLst>
          </p:cNvPr>
          <p:cNvSpPr>
            <a:spLocks noGrp="1"/>
          </p:cNvSpPr>
          <p:nvPr/>
        </p:nvSpPr>
        <p:spPr>
          <a:xfrm>
            <a:off x="590550" y="48577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Финансовые, государственные и социальные сервисы в одной экосистеме.</a:t>
            </a:r>
          </a:p>
        </p:txBody>
      </p:sp>
      <p:sp>
        <p:nvSpPr>
          <p:cNvPr id="17" name="Агентство стратегических инициатив">
            <a:extLst>
              <a:ext uri="{FF2B5EF4-FFF2-40B4-BE49-F238E27FC236}">
                <a16:creationId xmlns:a16="http://schemas.microsoft.com/office/drawing/2014/main" id="{59BBD072-CF80-4AE6-8582-6A5E9A6240A4}"/>
              </a:ext>
            </a:extLst>
          </p:cNvPr>
          <p:cNvSpPr>
            <a:spLocks noGrp="1"/>
          </p:cNvSpPr>
          <p:nvPr/>
        </p:nvSpPr>
        <p:spPr>
          <a:xfrm>
            <a:off x="6543675" y="44196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Агентство стратегических инициатив</a:t>
            </a:r>
          </a:p>
        </p:txBody>
      </p:sp>
      <p:sp>
        <p:nvSpPr>
          <p:cNvPr id="18" name="Модель инновационной открытости крупных компаний.  Опыт">
            <a:extLst>
              <a:ext uri="{FF2B5EF4-FFF2-40B4-BE49-F238E27FC236}">
                <a16:creationId xmlns:a16="http://schemas.microsoft.com/office/drawing/2014/main" id="{59C63F1E-00EA-4C49-B0DB-F9CF56F4AAE6}"/>
              </a:ext>
            </a:extLst>
          </p:cNvPr>
          <p:cNvSpPr>
            <a:spLocks noGrp="1"/>
          </p:cNvSpPr>
          <p:nvPr/>
        </p:nvSpPr>
        <p:spPr>
          <a:xfrm>
            <a:off x="6543675" y="48577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Личный проект: модель инновационной открытости крупных компаний.</a:t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ED6783-FB1D-4AC2-ACDE-25A5A6CEABB9}"/>
              </a:ext>
            </a:extLst>
          </p:cNvPr>
          <p:cNvSpPr>
            <a:spLocks noGrp="1"/>
          </p:cNvSpPr>
          <p:nvPr/>
        </p:nvSpPr>
        <p:spPr>
          <a:xfrm>
            <a:off x="590550" y="5667375"/>
            <a:ext cx="11010900" cy="704850"/>
          </a:xfrm>
          <a:prstGeom prst="rect">
            <a:avLst/>
          </a:prstGeom>
          <a:solidFill>
            <a:srgbClr val="112D42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0" name="Центральные банки&#10;и регуляторы">
            <a:extLst>
              <a:ext uri="{FF2B5EF4-FFF2-40B4-BE49-F238E27FC236}">
                <a16:creationId xmlns:a16="http://schemas.microsoft.com/office/drawing/2014/main" id="{78274667-455E-4D51-8014-2C48ABBAB16C}"/>
              </a:ext>
            </a:extLst>
          </p:cNvPr>
          <p:cNvSpPr>
            <a:spLocks noGrp="1"/>
          </p:cNvSpPr>
          <p:nvPr/>
        </p:nvSpPr>
        <p:spPr>
          <a:xfrm>
            <a:off x="752475" y="5743575"/>
            <a:ext cx="30480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Центральные банки</a:t>
            </a:r>
          </a:p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 регуляторы</a:t>
            </a:r>
          </a:p>
        </p:txBody>
      </p:sp>
      <p:sp>
        <p:nvSpPr>
          <p:cNvPr id="21" name="Проекты, исследования и экспертные сессии&#10;Армения, Росс">
            <a:extLst>
              <a:ext uri="{FF2B5EF4-FFF2-40B4-BE49-F238E27FC236}">
                <a16:creationId xmlns:a16="http://schemas.microsoft.com/office/drawing/2014/main" id="{8034617D-5486-4542-9AC3-F9F43C96040D}"/>
              </a:ext>
            </a:extLst>
          </p:cNvPr>
          <p:cNvSpPr>
            <a:spLocks noGrp="1"/>
          </p:cNvSpPr>
          <p:nvPr/>
        </p:nvSpPr>
        <p:spPr>
          <a:xfrm>
            <a:off x="4171950" y="5743575"/>
            <a:ext cx="721995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Проекты, исследования и экспертные сессии</a:t>
            </a:r>
          </a:p>
          <a:p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Армения, Россия, Узбекистан, Казахстан, Кыргызстан, Грузия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91ED379-A8BB-4F27-25B5-3ED4834E46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3675" y="3795650"/>
            <a:ext cx="893534" cy="5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4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азвитие руководителей и предпринимателей">
            <a:extLst>
              <a:ext uri="{FF2B5EF4-FFF2-40B4-BE49-F238E27FC236}">
                <a16:creationId xmlns:a16="http://schemas.microsoft.com/office/drawing/2014/main" id="{9E76666E-427F-40BB-87EF-6D28BD1952FC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Развитие руководителей и предпринимателей</a:t>
            </a:r>
          </a:p>
        </p:txBody>
      </p:sp>
      <p:sp>
        <p:nvSpPr>
          <p:cNvPr id="2" name="Разработка и проведение образовательных программ">
            <a:extLst>
              <a:ext uri="{FF2B5EF4-FFF2-40B4-BE49-F238E27FC236}">
                <a16:creationId xmlns:a16="http://schemas.microsoft.com/office/drawing/2014/main" id="{11686C7D-02AF-479E-A74E-57BEE2A4D38E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Разработка и проведение образовательных программ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EDC25C2C-4B33-42F1-A273-C319E3171380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05884BE6-3291-4595-9190-054C7940E0C7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13">
            <a:extLst>
              <a:ext uri="{FF2B5EF4-FFF2-40B4-BE49-F238E27FC236}">
                <a16:creationId xmlns:a16="http://schemas.microsoft.com/office/drawing/2014/main" id="{A4ABD48F-A9D2-4F03-B2F5-3CEFD6AB2AB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529153-43E3-4B16-B54D-7EE9DDB87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57400"/>
            <a:ext cx="1253551" cy="847725"/>
          </a:xfrm>
          <a:prstGeom prst="rect">
            <a:avLst/>
          </a:prstGeom>
        </p:spPr>
      </p:pic>
      <p:sp>
        <p:nvSpPr>
          <p:cNvPr id="7" name="СКОЛКОВО: цифровая трансформация экспортёров и Global S">
            <a:extLst>
              <a:ext uri="{FF2B5EF4-FFF2-40B4-BE49-F238E27FC236}">
                <a16:creationId xmlns:a16="http://schemas.microsoft.com/office/drawing/2014/main" id="{A3193848-8116-47D6-AE48-FFB020AD861D}"/>
              </a:ext>
            </a:extLst>
          </p:cNvPr>
          <p:cNvSpPr>
            <a:spLocks noGrp="1"/>
          </p:cNvSpPr>
          <p:nvPr/>
        </p:nvSpPr>
        <p:spPr>
          <a:xfrm>
            <a:off x="590550" y="3162300"/>
            <a:ext cx="32670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СКОЛКОВО: цифровая трансформация экспортёров и Global Shift.  Международное развитие и бизнес-модели.</a:t>
            </a:r>
          </a:p>
        </p:txBody>
      </p:sp>
      <p:sp>
        <p:nvSpPr>
          <p:cNvPr id="9" name="УМЭД: инновационные бизнес-модели, стратегия и клиентск">
            <a:extLst>
              <a:ext uri="{FF2B5EF4-FFF2-40B4-BE49-F238E27FC236}">
                <a16:creationId xmlns:a16="http://schemas.microsoft.com/office/drawing/2014/main" id="{DBAE5F6E-2377-442F-B414-D398E122018C}"/>
              </a:ext>
            </a:extLst>
          </p:cNvPr>
          <p:cNvSpPr>
            <a:spLocks noGrp="1"/>
          </p:cNvSpPr>
          <p:nvPr/>
        </p:nvSpPr>
        <p:spPr>
          <a:xfrm>
            <a:off x="4371975" y="3162300"/>
            <a:ext cx="32670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УМЭД: инновационные бизнес-модели, стратегия и клиентская ориентация.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DD9CF0-739D-49CB-944F-A3F2C6530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153400" y="2057400"/>
            <a:ext cx="3131256" cy="847725"/>
          </a:xfrm>
          <a:prstGeom prst="rect">
            <a:avLst/>
          </a:prstGeom>
        </p:spPr>
      </p:pic>
      <p:sp>
        <p:nvSpPr>
          <p:cNvPr id="11" name="Matena: стратегия, бизнес-модели и организационное разв">
            <a:extLst>
              <a:ext uri="{FF2B5EF4-FFF2-40B4-BE49-F238E27FC236}">
                <a16:creationId xmlns:a16="http://schemas.microsoft.com/office/drawing/2014/main" id="{0C52862E-51B6-44C9-A1DE-F5044C357B10}"/>
              </a:ext>
            </a:extLst>
          </p:cNvPr>
          <p:cNvSpPr>
            <a:spLocks noGrp="1"/>
          </p:cNvSpPr>
          <p:nvPr/>
        </p:nvSpPr>
        <p:spPr>
          <a:xfrm>
            <a:off x="8153400" y="3162300"/>
            <a:ext cx="32670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Matena: стратегия, бизнес-модели и организационное развитие.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D4104A-BA1A-4BA3-9E23-7DF67CB31F55}"/>
              </a:ext>
            </a:extLst>
          </p:cNvPr>
          <p:cNvSpPr>
            <a:spLocks noGrp="1"/>
          </p:cNvSpPr>
          <p:nvPr/>
        </p:nvSpPr>
        <p:spPr>
          <a:xfrm>
            <a:off x="590550" y="4629150"/>
            <a:ext cx="11010900" cy="9525"/>
          </a:xfrm>
          <a:prstGeom prst="rect">
            <a:avLst/>
          </a:prstGeom>
          <a:solidFill>
            <a:srgbClr val="CBD4DC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7C35D3-925A-451A-BB2B-DE5917442A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924425"/>
            <a:ext cx="1304925" cy="534632"/>
          </a:xfrm>
          <a:prstGeom prst="rect">
            <a:avLst/>
          </a:prstGeom>
        </p:spPr>
      </p:pic>
      <p:sp>
        <p:nvSpPr>
          <p:cNvPr id="14" name="Mancho School">
            <a:extLst>
              <a:ext uri="{FF2B5EF4-FFF2-40B4-BE49-F238E27FC236}">
                <a16:creationId xmlns:a16="http://schemas.microsoft.com/office/drawing/2014/main" id="{0A0BAD85-2E5E-457E-8BC1-CA8C87D4349B}"/>
              </a:ext>
            </a:extLst>
          </p:cNvPr>
          <p:cNvSpPr>
            <a:spLocks noGrp="1"/>
          </p:cNvSpPr>
          <p:nvPr/>
        </p:nvSpPr>
        <p:spPr>
          <a:xfrm>
            <a:off x="2143125" y="5057775"/>
            <a:ext cx="23526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Mancho School</a:t>
            </a:r>
          </a:p>
        </p:txBody>
      </p:sp>
      <p:sp>
        <p:nvSpPr>
          <p:cNvPr id="15" name="Кыргызстан: КРСУ и Mancho School">
            <a:extLst>
              <a:ext uri="{FF2B5EF4-FFF2-40B4-BE49-F238E27FC236}">
                <a16:creationId xmlns:a16="http://schemas.microsoft.com/office/drawing/2014/main" id="{931DC8D6-FB98-44CD-A9FB-55FD99E7F0EB}"/>
              </a:ext>
            </a:extLst>
          </p:cNvPr>
          <p:cNvSpPr>
            <a:spLocks noGrp="1"/>
          </p:cNvSpPr>
          <p:nvPr/>
        </p:nvSpPr>
        <p:spPr>
          <a:xfrm>
            <a:off x="4857750" y="4895850"/>
            <a:ext cx="67437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Кыргызстан: КРСУ и Mancho School</a:t>
            </a:r>
          </a:p>
        </p:txBody>
      </p:sp>
      <p:sp>
        <p:nvSpPr>
          <p:cNvPr id="16" name="Программы Mini MBA для руководителей и предпринимателей">
            <a:extLst>
              <a:ext uri="{FF2B5EF4-FFF2-40B4-BE49-F238E27FC236}">
                <a16:creationId xmlns:a16="http://schemas.microsoft.com/office/drawing/2014/main" id="{9218B075-5793-4192-AC3C-7368A87C8CF7}"/>
              </a:ext>
            </a:extLst>
          </p:cNvPr>
          <p:cNvSpPr>
            <a:spLocks noGrp="1"/>
          </p:cNvSpPr>
          <p:nvPr/>
        </p:nvSpPr>
        <p:spPr>
          <a:xfrm>
            <a:off x="4857750" y="5343525"/>
            <a:ext cx="67437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Программы Mini MBA для руководителей и предпринимателей.</a:t>
            </a:r>
          </a:p>
        </p:txBody>
      </p:sp>
      <p:sp>
        <p:nvSpPr>
          <p:cNvPr id="17" name="Корпоративные программы: лидерство, культура сервиса и ">
            <a:extLst>
              <a:ext uri="{FF2B5EF4-FFF2-40B4-BE49-F238E27FC236}">
                <a16:creationId xmlns:a16="http://schemas.microsoft.com/office/drawing/2014/main" id="{3049E50D-9178-4551-A40C-E290ED8EA9FB}"/>
              </a:ext>
            </a:extLst>
          </p:cNvPr>
          <p:cNvSpPr>
            <a:spLocks noGrp="1"/>
          </p:cNvSpPr>
          <p:nvPr/>
        </p:nvSpPr>
        <p:spPr>
          <a:xfrm>
            <a:off x="590550" y="6096000"/>
            <a:ext cx="10953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Корпоративные программы: лидерство, культура сервиса и организационные изменения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C05CDD3-78EC-215F-6F24-21F634011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975" y="2057400"/>
            <a:ext cx="81915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42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Финансовая грамотность и личные финансы">
            <a:extLst>
              <a:ext uri="{FF2B5EF4-FFF2-40B4-BE49-F238E27FC236}">
                <a16:creationId xmlns:a16="http://schemas.microsoft.com/office/drawing/2014/main" id="{0201F956-3AAC-467C-B8A6-67964BD66E7C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Финансовая грамотность и личные финансы</a:t>
            </a:r>
          </a:p>
        </p:txBody>
      </p:sp>
      <p:sp>
        <p:nvSpPr>
          <p:cNvPr id="2" name="Проекты в США, России и Кыргызстане">
            <a:extLst>
              <a:ext uri="{FF2B5EF4-FFF2-40B4-BE49-F238E27FC236}">
                <a16:creationId xmlns:a16="http://schemas.microsoft.com/office/drawing/2014/main" id="{3FA1E9C2-7774-4F50-8A08-04DBC317D93E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Проекты в США, России и Кыргызстане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0AC76029-306D-4512-AAFC-5315D6370494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C668EBBA-6DF2-4EAE-A646-DD1005A899E3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14">
            <a:extLst>
              <a:ext uri="{FF2B5EF4-FFF2-40B4-BE49-F238E27FC236}">
                <a16:creationId xmlns:a16="http://schemas.microsoft.com/office/drawing/2014/main" id="{075CE9CE-1D89-48F4-A557-146B775D0CA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6" name="США">
            <a:extLst>
              <a:ext uri="{FF2B5EF4-FFF2-40B4-BE49-F238E27FC236}">
                <a16:creationId xmlns:a16="http://schemas.microsoft.com/office/drawing/2014/main" id="{7005159E-33B2-4763-A783-4E834DAB86A1}"/>
              </a:ext>
            </a:extLst>
          </p:cNvPr>
          <p:cNvSpPr>
            <a:spLocks noGrp="1"/>
          </p:cNvSpPr>
          <p:nvPr/>
        </p:nvSpPr>
        <p:spPr>
          <a:xfrm>
            <a:off x="590550" y="2009775"/>
            <a:ext cx="3143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США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9D98-79D1-4023-8C8B-D270B8350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476500"/>
            <a:ext cx="3143250" cy="951470"/>
          </a:xfrm>
          <a:prstGeom prst="rect">
            <a:avLst/>
          </a:prstGeom>
        </p:spPr>
      </p:pic>
      <p:sp>
        <p:nvSpPr>
          <p:cNvPr id="8" name="Dreamspace Community">
            <a:extLst>
              <a:ext uri="{FF2B5EF4-FFF2-40B4-BE49-F238E27FC236}">
                <a16:creationId xmlns:a16="http://schemas.microsoft.com/office/drawing/2014/main" id="{737D09DF-0C00-4BDA-A6EC-ACE4AE2F0607}"/>
              </a:ext>
            </a:extLst>
          </p:cNvPr>
          <p:cNvSpPr>
            <a:spLocks noGrp="1"/>
          </p:cNvSpPr>
          <p:nvPr/>
        </p:nvSpPr>
        <p:spPr>
          <a:xfrm>
            <a:off x="4171950" y="2076450"/>
            <a:ext cx="74104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Dreamspace Community</a:t>
            </a:r>
          </a:p>
        </p:txBody>
      </p:sp>
      <p:sp>
        <p:nvSpPr>
          <p:cNvPr id="9" name="Финансовое планирование и управление личными финансами.">
            <a:extLst>
              <a:ext uri="{FF2B5EF4-FFF2-40B4-BE49-F238E27FC236}">
                <a16:creationId xmlns:a16="http://schemas.microsoft.com/office/drawing/2014/main" id="{1D6A11CE-B448-4264-B3A9-FE1A2928128B}"/>
              </a:ext>
            </a:extLst>
          </p:cNvPr>
          <p:cNvSpPr>
            <a:spLocks noGrp="1"/>
          </p:cNvSpPr>
          <p:nvPr/>
        </p:nvSpPr>
        <p:spPr>
          <a:xfrm>
            <a:off x="4171950" y="2562225"/>
            <a:ext cx="741045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Финансовое планирование и управление личными финансами.  Развитие сервиса, партнёрств и образовательной программы.</a:t>
            </a:r>
          </a:p>
        </p:txBody>
      </p:sp>
      <p:sp>
        <p:nvSpPr>
          <p:cNvPr id="10" name="Россия">
            <a:extLst>
              <a:ext uri="{FF2B5EF4-FFF2-40B4-BE49-F238E27FC236}">
                <a16:creationId xmlns:a16="http://schemas.microsoft.com/office/drawing/2014/main" id="{3E0C22C2-F2D4-4EE5-9187-F480810735DC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3143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Россия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C0B971-7A92-476B-8F9E-8213F9EAF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4019550"/>
            <a:ext cx="657225" cy="6710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9C7C89-FF54-4648-B52C-3773DEC96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495425" y="4086225"/>
            <a:ext cx="1515105" cy="533400"/>
          </a:xfrm>
          <a:prstGeom prst="rect">
            <a:avLst/>
          </a:prstGeom>
        </p:spPr>
      </p:pic>
      <p:sp>
        <p:nvSpPr>
          <p:cNvPr id="13" name="Минфин России и Альфа-Банк">
            <a:extLst>
              <a:ext uri="{FF2B5EF4-FFF2-40B4-BE49-F238E27FC236}">
                <a16:creationId xmlns:a16="http://schemas.microsoft.com/office/drawing/2014/main" id="{376745C2-506C-4F14-94DF-0D257EC7A186}"/>
              </a:ext>
            </a:extLst>
          </p:cNvPr>
          <p:cNvSpPr>
            <a:spLocks noGrp="1"/>
          </p:cNvSpPr>
          <p:nvPr/>
        </p:nvSpPr>
        <p:spPr>
          <a:xfrm>
            <a:off x="4171950" y="3638550"/>
            <a:ext cx="74104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Минфин России и Альфа-Банк</a:t>
            </a:r>
          </a:p>
        </p:txBody>
      </p:sp>
      <p:sp>
        <p:nvSpPr>
          <p:cNvPr id="14" name="Повышение финансовой грамотности россиян.  Проектная ра">
            <a:extLst>
              <a:ext uri="{FF2B5EF4-FFF2-40B4-BE49-F238E27FC236}">
                <a16:creationId xmlns:a16="http://schemas.microsoft.com/office/drawing/2014/main" id="{46CD5406-8F1F-46F1-A9CB-0F84E07CC265}"/>
              </a:ext>
            </a:extLst>
          </p:cNvPr>
          <p:cNvSpPr>
            <a:spLocks noGrp="1"/>
          </p:cNvSpPr>
          <p:nvPr/>
        </p:nvSpPr>
        <p:spPr>
          <a:xfrm>
            <a:off x="4171950" y="4162425"/>
            <a:ext cx="74104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Повышение финансовой грамотности россиян.  Проектная работа и пилотная реализация на базе банка.</a:t>
            </a:r>
          </a:p>
        </p:txBody>
      </p:sp>
      <p:sp>
        <p:nvSpPr>
          <p:cNvPr id="15" name="Кыргызстан">
            <a:extLst>
              <a:ext uri="{FF2B5EF4-FFF2-40B4-BE49-F238E27FC236}">
                <a16:creationId xmlns:a16="http://schemas.microsoft.com/office/drawing/2014/main" id="{7C484405-498F-4551-ADEA-A891355677C2}"/>
              </a:ext>
            </a:extLst>
          </p:cNvPr>
          <p:cNvSpPr>
            <a:spLocks noGrp="1"/>
          </p:cNvSpPr>
          <p:nvPr/>
        </p:nvSpPr>
        <p:spPr>
          <a:xfrm>
            <a:off x="590550" y="5153025"/>
            <a:ext cx="3143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Кыргызстан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B5E091-44C8-4B32-96CD-82A3C2B22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90550" y="5572125"/>
            <a:ext cx="1638300" cy="671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4D7FA9-9E79-4461-8294-2AC2D4189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2371725" y="5572125"/>
            <a:ext cx="1343025" cy="462688"/>
          </a:xfrm>
          <a:prstGeom prst="rect">
            <a:avLst/>
          </a:prstGeom>
        </p:spPr>
      </p:pic>
      <p:sp>
        <p:nvSpPr>
          <p:cNvPr id="18" name="КРСУ и Элдик Банк">
            <a:extLst>
              <a:ext uri="{FF2B5EF4-FFF2-40B4-BE49-F238E27FC236}">
                <a16:creationId xmlns:a16="http://schemas.microsoft.com/office/drawing/2014/main" id="{1C911CBA-BAD2-4AA7-B76D-570F56445D37}"/>
              </a:ext>
            </a:extLst>
          </p:cNvPr>
          <p:cNvSpPr>
            <a:spLocks noGrp="1"/>
          </p:cNvSpPr>
          <p:nvPr/>
        </p:nvSpPr>
        <p:spPr>
          <a:xfrm>
            <a:off x="4171950" y="5191125"/>
            <a:ext cx="74104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КРСУ и Элдик Банк</a:t>
            </a:r>
          </a:p>
        </p:txBody>
      </p:sp>
      <p:sp>
        <p:nvSpPr>
          <p:cNvPr id="19" name="Финансовая грамотность населения Кыргызстана и развитие">
            <a:extLst>
              <a:ext uri="{FF2B5EF4-FFF2-40B4-BE49-F238E27FC236}">
                <a16:creationId xmlns:a16="http://schemas.microsoft.com/office/drawing/2014/main" id="{E8E48C0F-594D-44E9-8CF2-B41147AA2226}"/>
              </a:ext>
            </a:extLst>
          </p:cNvPr>
          <p:cNvSpPr>
            <a:spLocks noGrp="1"/>
          </p:cNvSpPr>
          <p:nvPr/>
        </p:nvSpPr>
        <p:spPr>
          <a:xfrm>
            <a:off x="4171950" y="5715000"/>
            <a:ext cx="74104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Финансовая грамотность населения Кыргызстана и развитие культуры управления личными финансами.</a:t>
            </a:r>
          </a:p>
        </p:txBody>
      </p:sp>
    </p:spTree>
    <p:extLst>
      <p:ext uri="{BB962C8B-B14F-4D97-AF65-F5344CB8AC3E}">
        <p14:creationId xmlns:p14="http://schemas.microsoft.com/office/powerpoint/2010/main" val="1107206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Исследования клиентского опыта">
            <a:extLst>
              <a:ext uri="{FF2B5EF4-FFF2-40B4-BE49-F238E27FC236}">
                <a16:creationId xmlns:a16="http://schemas.microsoft.com/office/drawing/2014/main" id="{265A8315-E7CC-43C5-8B0B-5F1AAE172A7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Исследования клиентского опыта</a:t>
            </a:r>
          </a:p>
        </p:txBody>
      </p:sp>
      <p:sp>
        <p:nvSpPr>
          <p:cNvPr id="2" name="Разработка методологий, проведение исследований и предс">
            <a:extLst>
              <a:ext uri="{FF2B5EF4-FFF2-40B4-BE49-F238E27FC236}">
                <a16:creationId xmlns:a16="http://schemas.microsoft.com/office/drawing/2014/main" id="{BE3D7888-3376-4312-9C91-A732D290B6E8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Разработка методологий, проведение исследований и представление результатов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8E8C29EC-7FC9-43BF-95D4-B3F5DF34AFC7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A7CF20C7-9FFA-4A16-926C-EF5E9F5A7D61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15">
            <a:extLst>
              <a:ext uri="{FF2B5EF4-FFF2-40B4-BE49-F238E27FC236}">
                <a16:creationId xmlns:a16="http://schemas.microsoft.com/office/drawing/2014/main" id="{2918E6C3-EA79-481B-9815-A95576DACBC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6" name="17">
            <a:extLst>
              <a:ext uri="{FF2B5EF4-FFF2-40B4-BE49-F238E27FC236}">
                <a16:creationId xmlns:a16="http://schemas.microsoft.com/office/drawing/2014/main" id="{5F57B7DD-1603-4696-9E79-DFC063E4555C}"/>
              </a:ext>
            </a:extLst>
          </p:cNvPr>
          <p:cNvSpPr>
            <a:spLocks noGrp="1"/>
          </p:cNvSpPr>
          <p:nvPr/>
        </p:nvSpPr>
        <p:spPr>
          <a:xfrm>
            <a:off x="10410825" y="438150"/>
            <a:ext cx="1209675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стран">
            <a:extLst>
              <a:ext uri="{FF2B5EF4-FFF2-40B4-BE49-F238E27FC236}">
                <a16:creationId xmlns:a16="http://schemas.microsoft.com/office/drawing/2014/main" id="{D6F8E78B-438A-40C1-A03A-3D557E5D84EF}"/>
              </a:ext>
            </a:extLst>
          </p:cNvPr>
          <p:cNvSpPr>
            <a:spLocks noGrp="1"/>
          </p:cNvSpPr>
          <p:nvPr/>
        </p:nvSpPr>
        <p:spPr>
          <a:xfrm>
            <a:off x="10410825" y="1009650"/>
            <a:ext cx="120967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стран</a:t>
            </a:r>
          </a:p>
        </p:txBody>
      </p:sp>
      <p:sp>
        <p:nvSpPr>
          <p:cNvPr id="8" name="CEI">
            <a:extLst>
              <a:ext uri="{FF2B5EF4-FFF2-40B4-BE49-F238E27FC236}">
                <a16:creationId xmlns:a16="http://schemas.microsoft.com/office/drawing/2014/main" id="{E2A3322A-E2FD-4D59-B490-991CA21BD616}"/>
              </a:ext>
            </a:extLst>
          </p:cNvPr>
          <p:cNvSpPr>
            <a:spLocks noGrp="1"/>
          </p:cNvSpPr>
          <p:nvPr/>
        </p:nvSpPr>
        <p:spPr>
          <a:xfrm>
            <a:off x="590550" y="2238375"/>
            <a:ext cx="3238500" cy="657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CEI</a:t>
            </a:r>
          </a:p>
        </p:txBody>
      </p:sp>
      <p:sp>
        <p:nvSpPr>
          <p:cNvPr id="9" name="Customer Experience Index">
            <a:extLst>
              <a:ext uri="{FF2B5EF4-FFF2-40B4-BE49-F238E27FC236}">
                <a16:creationId xmlns:a16="http://schemas.microsoft.com/office/drawing/2014/main" id="{D0729CF1-D45E-4CEE-A559-7CB2ACB7CC5C}"/>
              </a:ext>
            </a:extLst>
          </p:cNvPr>
          <p:cNvSpPr>
            <a:spLocks noGrp="1"/>
          </p:cNvSpPr>
          <p:nvPr/>
        </p:nvSpPr>
        <p:spPr>
          <a:xfrm>
            <a:off x="590550" y="3067050"/>
            <a:ext cx="32575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Customer Experience Index</a:t>
            </a:r>
          </a:p>
        </p:txBody>
      </p:sp>
      <p:sp>
        <p:nvSpPr>
          <p:cNvPr id="10" name="Международные исследования клиентского опыта и сравните">
            <a:extLst>
              <a:ext uri="{FF2B5EF4-FFF2-40B4-BE49-F238E27FC236}">
                <a16:creationId xmlns:a16="http://schemas.microsoft.com/office/drawing/2014/main" id="{3127B3EF-5BA5-41FE-8DC9-F21217B1BE68}"/>
              </a:ext>
            </a:extLst>
          </p:cNvPr>
          <p:cNvSpPr>
            <a:spLocks noGrp="1"/>
          </p:cNvSpPr>
          <p:nvPr/>
        </p:nvSpPr>
        <p:spPr>
          <a:xfrm>
            <a:off x="590550" y="4233672"/>
            <a:ext cx="32670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Международные исследования клиентского опыта и сравнительный анализ.  Западная Европа, США, СНГ и Турция.</a:t>
            </a:r>
          </a:p>
        </p:txBody>
      </p:sp>
      <p:sp>
        <p:nvSpPr>
          <p:cNvPr id="11" name="CXCI">
            <a:extLst>
              <a:ext uri="{FF2B5EF4-FFF2-40B4-BE49-F238E27FC236}">
                <a16:creationId xmlns:a16="http://schemas.microsoft.com/office/drawing/2014/main" id="{B46E29DB-4801-4FB0-A882-0BE3F8722790}"/>
              </a:ext>
            </a:extLst>
          </p:cNvPr>
          <p:cNvSpPr>
            <a:spLocks noGrp="1"/>
          </p:cNvSpPr>
          <p:nvPr/>
        </p:nvSpPr>
        <p:spPr>
          <a:xfrm>
            <a:off x="4371975" y="2238375"/>
            <a:ext cx="3238500" cy="657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37A74"/>
                </a:solidFill>
                <a:latin typeface="Arial"/>
                <a:ea typeface="Arial"/>
                <a:cs typeface="Arial"/>
              </a:rPr>
              <a:t>CXCI</a:t>
            </a:r>
          </a:p>
        </p:txBody>
      </p:sp>
      <p:sp>
        <p:nvSpPr>
          <p:cNvPr id="12" name="Customer Experience Culture Index">
            <a:extLst>
              <a:ext uri="{FF2B5EF4-FFF2-40B4-BE49-F238E27FC236}">
                <a16:creationId xmlns:a16="http://schemas.microsoft.com/office/drawing/2014/main" id="{C57C7634-276C-4D12-AF39-E93265A1E129}"/>
              </a:ext>
            </a:extLst>
          </p:cNvPr>
          <p:cNvSpPr>
            <a:spLocks noGrp="1"/>
          </p:cNvSpPr>
          <p:nvPr/>
        </p:nvSpPr>
        <p:spPr>
          <a:xfrm>
            <a:off x="4371975" y="3067050"/>
            <a:ext cx="32575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Customer Experience Culture Index</a:t>
            </a:r>
          </a:p>
        </p:txBody>
      </p:sp>
      <p:sp>
        <p:nvSpPr>
          <p:cNvPr id="13" name="Культура клиентского опыта, качество взаимодействия и п">
            <a:extLst>
              <a:ext uri="{FF2B5EF4-FFF2-40B4-BE49-F238E27FC236}">
                <a16:creationId xmlns:a16="http://schemas.microsoft.com/office/drawing/2014/main" id="{D478DD8A-A3DE-4DED-AED7-25FF78237A9D}"/>
              </a:ext>
            </a:extLst>
          </p:cNvPr>
          <p:cNvSpPr>
            <a:spLocks noGrp="1"/>
          </p:cNvSpPr>
          <p:nvPr/>
        </p:nvSpPr>
        <p:spPr>
          <a:xfrm>
            <a:off x="4371975" y="4233672"/>
            <a:ext cx="32670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Культура клиентского опыта, качество взаимодействия и поведение команд.  Страны СНГ.</a:t>
            </a:r>
          </a:p>
        </p:txBody>
      </p:sp>
      <p:sp>
        <p:nvSpPr>
          <p:cNvPr id="14" name="GCCI">
            <a:extLst>
              <a:ext uri="{FF2B5EF4-FFF2-40B4-BE49-F238E27FC236}">
                <a16:creationId xmlns:a16="http://schemas.microsoft.com/office/drawing/2014/main" id="{7D0A372B-82DB-4DA3-854D-C522BE459DF4}"/>
              </a:ext>
            </a:extLst>
          </p:cNvPr>
          <p:cNvSpPr>
            <a:spLocks noGrp="1"/>
          </p:cNvSpPr>
          <p:nvPr/>
        </p:nvSpPr>
        <p:spPr>
          <a:xfrm>
            <a:off x="8153400" y="2238375"/>
            <a:ext cx="3238500" cy="657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GCCI</a:t>
            </a:r>
          </a:p>
        </p:txBody>
      </p:sp>
      <p:sp>
        <p:nvSpPr>
          <p:cNvPr id="15" name="Global Customer Choice Index">
            <a:extLst>
              <a:ext uri="{FF2B5EF4-FFF2-40B4-BE49-F238E27FC236}">
                <a16:creationId xmlns:a16="http://schemas.microsoft.com/office/drawing/2014/main" id="{991775C6-58F8-4DB0-A8AB-351C40038E54}"/>
              </a:ext>
            </a:extLst>
          </p:cNvPr>
          <p:cNvSpPr>
            <a:spLocks noGrp="1"/>
          </p:cNvSpPr>
          <p:nvPr/>
        </p:nvSpPr>
        <p:spPr>
          <a:xfrm>
            <a:off x="8153400" y="3067050"/>
            <a:ext cx="32575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Global Customer Choice Index</a:t>
            </a:r>
          </a:p>
        </p:txBody>
      </p:sp>
      <p:sp>
        <p:nvSpPr>
          <p:cNvPr id="16" name="Физические и цифровые каналы, стабильность опыта и пред">
            <a:extLst>
              <a:ext uri="{FF2B5EF4-FFF2-40B4-BE49-F238E27FC236}">
                <a16:creationId xmlns:a16="http://schemas.microsoft.com/office/drawing/2014/main" id="{B45B41EE-4655-4F10-8C96-5CBC3CA45E67}"/>
              </a:ext>
            </a:extLst>
          </p:cNvPr>
          <p:cNvSpPr>
            <a:spLocks noGrp="1"/>
          </p:cNvSpPr>
          <p:nvPr/>
        </p:nvSpPr>
        <p:spPr>
          <a:xfrm>
            <a:off x="8153400" y="4233672"/>
            <a:ext cx="32670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Физические и цифровые каналы, стабильность опыта и предпосылки выбора.  Страны СНГ и Персидского залива (GCC).</a:t>
            </a:r>
          </a:p>
        </p:txBody>
      </p:sp>
      <p:sp>
        <p:nvSpPr>
          <p:cNvPr id="17" name="Смежная исследовательская практика: клиентская аналитик">
            <a:extLst>
              <a:ext uri="{FF2B5EF4-FFF2-40B4-BE49-F238E27FC236}">
                <a16:creationId xmlns:a16="http://schemas.microsoft.com/office/drawing/2014/main" id="{DC7BEDC7-6C08-4A9E-B403-D5E4EE3583D9}"/>
              </a:ext>
            </a:extLst>
          </p:cNvPr>
          <p:cNvSpPr>
            <a:spLocks noGrp="1"/>
          </p:cNvSpPr>
          <p:nvPr/>
        </p:nvSpPr>
        <p:spPr>
          <a:xfrm>
            <a:off x="590550" y="5833872"/>
            <a:ext cx="10982325" cy="2468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Смежная исследовательская практика: клиентская аналитика и нейросенсорные исследования Sensory Lab</a:t>
            </a:r>
          </a:p>
        </p:txBody>
      </p:sp>
      <p:sp>
        <p:nvSpPr>
          <p:cNvPr id="19" name="Смежная исследовательская практика: клиентская аналитик">
            <a:extLst>
              <a:ext uri="{FF2B5EF4-FFF2-40B4-BE49-F238E27FC236}">
                <a16:creationId xmlns:a16="http://schemas.microsoft.com/office/drawing/2014/main" id="{DC7BEDC7-6C08-4A9E-B403-D5E4EE3583D9}"/>
              </a:ext>
            </a:extLst>
          </p:cNvPr>
          <p:cNvSpPr>
            <a:spLocks noGrp="1"/>
          </p:cNvSpPr>
          <p:nvPr/>
        </p:nvSpPr>
        <p:spPr>
          <a:xfrm>
            <a:off x="590550" y="6108192"/>
            <a:ext cx="10982325" cy="2468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 u="none">
                <a:solidFill>
                  <a:srgbClr val="536572"/>
                </a:solidFill>
                <a:latin typeface="Arial"/>
                <a:ea typeface="Arial"/>
                <a:cs typeface="Arial"/>
                <a:hlinkClick r:id="rId3"/>
              </a:rPr>
              <a:t>Декларация человекоцентричной трансформации (2017): соавтор.  Humanai / Russian Behavioral Unit.</a:t>
            </a:r>
          </a:p>
        </p:txBody>
      </p:sp>
    </p:spTree>
    <p:extLst>
      <p:ext uri="{BB962C8B-B14F-4D97-AF65-F5344CB8AC3E}">
        <p14:creationId xmlns:p14="http://schemas.microsoft.com/office/powerpoint/2010/main" val="554431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ри перспективы одного бизнеса">
            <a:extLst>
              <a:ext uri="{FF2B5EF4-FFF2-40B4-BE49-F238E27FC236}">
                <a16:creationId xmlns:a16="http://schemas.microsoft.com/office/drawing/2014/main" id="{E1BDBFB6-2BF5-4911-9E9E-5B2C397E1AB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Три перспективы одного бизнеса</a:t>
            </a:r>
          </a:p>
        </p:txBody>
      </p:sp>
      <p:sp>
        <p:nvSpPr>
          <p:cNvPr id="2" name="Опыт управления, владения бизнесом, работы в совете дир">
            <a:extLst>
              <a:ext uri="{FF2B5EF4-FFF2-40B4-BE49-F238E27FC236}">
                <a16:creationId xmlns:a16="http://schemas.microsoft.com/office/drawing/2014/main" id="{95891E89-11D5-4063-A230-705EBDFAF566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Опыт управления, владения бизнесом, работы в совете директоров и консалтинга</a:t>
            </a:r>
          </a:p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позволяет соединить три перспективы в целостное понимание бизнеса.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17C3BC29-E631-430B-A280-B335A23867F7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Алексей Веретенов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7ED56104-362B-461A-9975-B128774241A3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Приложение</a:t>
            </a:r>
          </a:p>
        </p:txBody>
      </p:sp>
      <p:sp>
        <p:nvSpPr>
          <p:cNvPr id="5" name="16">
            <a:extLst>
              <a:ext uri="{FF2B5EF4-FFF2-40B4-BE49-F238E27FC236}">
                <a16:creationId xmlns:a16="http://schemas.microsoft.com/office/drawing/2014/main" id="{59F976F8-547F-478B-8CF0-19AFD798B1B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C86A96-D6ED-4066-B995-9EDC45488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76470" y="1857375"/>
            <a:ext cx="8039060" cy="4524375"/>
          </a:xfrm>
          <a:prstGeom prst="rect">
            <a:avLst/>
          </a:prstGeom>
        </p:spPr>
      </p:pic>
      <p:sp>
        <p:nvSpPr>
          <p:cNvPr id="7" name="Менеджмент">
            <a:extLst>
              <a:ext uri="{FF2B5EF4-FFF2-40B4-BE49-F238E27FC236}">
                <a16:creationId xmlns:a16="http://schemas.microsoft.com/office/drawing/2014/main" id="{D437731E-34BD-471A-8C87-68849BFEF5D0}"/>
              </a:ext>
            </a:extLst>
          </p:cNvPr>
          <p:cNvSpPr>
            <a:spLocks noGrp="1"/>
          </p:cNvSpPr>
          <p:nvPr/>
        </p:nvSpPr>
        <p:spPr>
          <a:xfrm>
            <a:off x="2238375" y="2228850"/>
            <a:ext cx="24288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Менеджмент</a:t>
            </a:r>
          </a:p>
        </p:txBody>
      </p:sp>
      <p:sp>
        <p:nvSpPr>
          <p:cNvPr id="8" name="Бизнес-модель, команда и P&amp;L.&#10;Реализация изменений.">
            <a:extLst>
              <a:ext uri="{FF2B5EF4-FFF2-40B4-BE49-F238E27FC236}">
                <a16:creationId xmlns:a16="http://schemas.microsoft.com/office/drawing/2014/main" id="{92E129A8-5D50-403C-9B8F-D71FE0CAABD3}"/>
              </a:ext>
            </a:extLst>
          </p:cNvPr>
          <p:cNvSpPr>
            <a:spLocks noGrp="1"/>
          </p:cNvSpPr>
          <p:nvPr/>
        </p:nvSpPr>
        <p:spPr>
          <a:xfrm>
            <a:off x="2238375" y="2552700"/>
            <a:ext cx="27622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Бизнес-модель, команда и P&amp;L.</a:t>
            </a:r>
          </a:p>
          <a:p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Реализация изменений.</a:t>
            </a:r>
          </a:p>
        </p:txBody>
      </p:sp>
      <p:sp>
        <p:nvSpPr>
          <p:cNvPr id="9" name="Совет директоров">
            <a:extLst>
              <a:ext uri="{FF2B5EF4-FFF2-40B4-BE49-F238E27FC236}">
                <a16:creationId xmlns:a16="http://schemas.microsoft.com/office/drawing/2014/main" id="{D409313F-228B-4CA4-BC02-284097296A51}"/>
              </a:ext>
            </a:extLst>
          </p:cNvPr>
          <p:cNvSpPr>
            <a:spLocks noGrp="1"/>
          </p:cNvSpPr>
          <p:nvPr/>
        </p:nvSpPr>
        <p:spPr>
          <a:xfrm>
            <a:off x="7418068" y="2228850"/>
            <a:ext cx="2524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Совет</a:t>
            </a:r>
            <a:r>
              <a:rPr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директоров</a:t>
            </a:r>
            <a:endParaRPr sz="18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Стратегия, риски и баланс интересов.&#10;Решения и контроль">
            <a:extLst>
              <a:ext uri="{FF2B5EF4-FFF2-40B4-BE49-F238E27FC236}">
                <a16:creationId xmlns:a16="http://schemas.microsoft.com/office/drawing/2014/main" id="{9F3741C1-4FEC-470C-8B3F-896CA4B37497}"/>
              </a:ext>
            </a:extLst>
          </p:cNvPr>
          <p:cNvSpPr>
            <a:spLocks noGrp="1"/>
          </p:cNvSpPr>
          <p:nvPr/>
        </p:nvSpPr>
        <p:spPr>
          <a:xfrm>
            <a:off x="7370443" y="2552700"/>
            <a:ext cx="257175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Стратегия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,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риски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баланс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интересов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Решения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контроль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исполнения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2" name="Бизнес">
            <a:extLst>
              <a:ext uri="{FF2B5EF4-FFF2-40B4-BE49-F238E27FC236}">
                <a16:creationId xmlns:a16="http://schemas.microsoft.com/office/drawing/2014/main" id="{BE5B1279-0DED-41F9-9AAE-3BE3CBEAFA99}"/>
              </a:ext>
            </a:extLst>
          </p:cNvPr>
          <p:cNvSpPr>
            <a:spLocks noGrp="1"/>
          </p:cNvSpPr>
          <p:nvPr/>
        </p:nvSpPr>
        <p:spPr>
          <a:xfrm>
            <a:off x="5286375" y="3957638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Бизнес</a:t>
            </a:r>
            <a:endParaRPr sz="16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Собственник и инвестор">
            <a:extLst>
              <a:ext uri="{FF2B5EF4-FFF2-40B4-BE49-F238E27FC236}">
                <a16:creationId xmlns:a16="http://schemas.microsoft.com/office/drawing/2014/main" id="{3D9C0AC9-8A8D-4851-B943-9A408D63FEA2}"/>
              </a:ext>
            </a:extLst>
          </p:cNvPr>
          <p:cNvSpPr>
            <a:spLocks noGrp="1"/>
          </p:cNvSpPr>
          <p:nvPr/>
        </p:nvSpPr>
        <p:spPr>
          <a:xfrm>
            <a:off x="4429125" y="5267325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Собственник</a:t>
            </a:r>
            <a:r>
              <a:rPr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</a:t>
            </a:r>
            <a:r>
              <a:rPr sz="1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инвестор</a:t>
            </a:r>
            <a:endParaRPr sz="18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Стоимость бизнеса и капитал.  Долгосрочные цели и риск.">
            <a:extLst>
              <a:ext uri="{FF2B5EF4-FFF2-40B4-BE49-F238E27FC236}">
                <a16:creationId xmlns:a16="http://schemas.microsoft.com/office/drawing/2014/main" id="{8B9D90FF-FA1B-4FA6-8A6D-6C64DDF07C1D}"/>
              </a:ext>
            </a:extLst>
          </p:cNvPr>
          <p:cNvSpPr>
            <a:spLocks noGrp="1"/>
          </p:cNvSpPr>
          <p:nvPr/>
        </p:nvSpPr>
        <p:spPr>
          <a:xfrm>
            <a:off x="4143375" y="5581650"/>
            <a:ext cx="390525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Стоимость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бизнеса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капитал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  Долгосрочные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цели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риск</a:t>
            </a: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247055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Veretenov">
      <a:dk1>
        <a:srgbClr val="112D42"/>
      </a:dk1>
      <a:lt1>
        <a:srgbClr val="FFFFFF"/>
      </a:lt1>
      <a:dk2>
        <a:srgbClr val="536572"/>
      </a:dk2>
      <a:lt2>
        <a:srgbClr val="F6F4EF"/>
      </a:lt2>
      <a:accent1>
        <a:srgbClr val="A8854D"/>
      </a:accent1>
      <a:accent2>
        <a:srgbClr val="237A74"/>
      </a:accent2>
      <a:accent3>
        <a:srgbClr val="112D42"/>
      </a:accent3>
      <a:accent4>
        <a:srgbClr val="536572"/>
      </a:accent4>
      <a:accent5>
        <a:srgbClr val="CBD4DC"/>
      </a:accent5>
      <a:accent6>
        <a:srgbClr val="FFFFFF"/>
      </a:accent6>
      <a:hlink>
        <a:srgbClr val="A8854D"/>
      </a:hlink>
      <a:folHlink>
        <a:srgbClr val="A8854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Veretenov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Veretenov">
      <a:dk1>
        <a:srgbClr val="112D42"/>
      </a:dk1>
      <a:lt1>
        <a:srgbClr val="FFFFFF"/>
      </a:lt1>
      <a:dk2>
        <a:srgbClr val="536572"/>
      </a:dk2>
      <a:lt2>
        <a:srgbClr val="F6F4EF"/>
      </a:lt2>
      <a:accent1>
        <a:srgbClr val="A8854D"/>
      </a:accent1>
      <a:accent2>
        <a:srgbClr val="237A74"/>
      </a:accent2>
      <a:accent3>
        <a:srgbClr val="112D42"/>
      </a:accent3>
      <a:accent4>
        <a:srgbClr val="536572"/>
      </a:accent4>
      <a:accent5>
        <a:srgbClr val="CBD4DC"/>
      </a:accent5>
      <a:accent6>
        <a:srgbClr val="FFFFFF"/>
      </a:accent6>
      <a:hlink>
        <a:srgbClr val="A8854D"/>
      </a:hlink>
      <a:folHlink>
        <a:srgbClr val="A8854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Veretenov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2653</Words>
  <Application>Microsoft Macintosh PowerPoint</Application>
  <DocSecurity>0</DocSecurity>
  <PresentationFormat>Widescreen</PresentationFormat>
  <Paragraphs>260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Alexey Veretenov</cp:lastModifiedBy>
  <cp:revision>2</cp:revision>
  <dcterms:created xsi:type="dcterms:W3CDTF">2026-11-02T13:47:53Z</dcterms:created>
  <dcterms:modified xsi:type="dcterms:W3CDTF">2026-11-02T16:50:02Z</dcterms:modified>
</cp:coreProperties>
</file>